
<file path=[Content_Types].xml><?xml version="1.0" encoding="utf-8"?>
<Types xmlns="http://schemas.openxmlformats.org/package/2006/content-types">
  <Default Extension="emf" ContentType="image/x-emf"/>
  <Default Extension="img"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sldIdLst>
    <p:sldId id="258" r:id="rId2"/>
    <p:sldId id="259" r:id="rId3"/>
    <p:sldId id="261" r:id="rId4"/>
    <p:sldId id="260"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p:restoredTop sz="94651"/>
  </p:normalViewPr>
  <p:slideViewPr>
    <p:cSldViewPr snapToGrid="0">
      <p:cViewPr varScale="1">
        <p:scale>
          <a:sx n="106" d="100"/>
          <a:sy n="106" d="100"/>
        </p:scale>
        <p:origin x="540"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D6F692-0784-3F47-F76A-E156A03CACF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32405B1-446C-B396-5E17-5FDBB5AE36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248806D-901B-B530-10A6-D36B623019C5}"/>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5" name="Alt Bilgi Yer Tutucusu 4">
            <a:extLst>
              <a:ext uri="{FF2B5EF4-FFF2-40B4-BE49-F238E27FC236}">
                <a16:creationId xmlns:a16="http://schemas.microsoft.com/office/drawing/2014/main" id="{D3765F79-E5FA-E3A0-A45B-E4DB4CC539C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AC6E238-3CCF-EAFA-5A07-7BF84D01197C}"/>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312571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4F9434-A958-89E0-133E-6B92D63E25D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49CA4B0-E6D0-3072-EB87-92A2E094B18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1C6A292-84D9-6302-6929-A03637C8CA8B}"/>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5" name="Alt Bilgi Yer Tutucusu 4">
            <a:extLst>
              <a:ext uri="{FF2B5EF4-FFF2-40B4-BE49-F238E27FC236}">
                <a16:creationId xmlns:a16="http://schemas.microsoft.com/office/drawing/2014/main" id="{C369528A-F55A-23BA-20B8-B08647C1739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01F778B-1612-7282-5E26-A72AF0D8D138}"/>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41316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B4A3D96-59D4-7D0A-86F3-6B6E30BE755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47D4B8E-8A54-1A3B-FD76-FB2AD267709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EE49E32-DA2A-B7FB-61D2-F05AE7E6A7DD}"/>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5" name="Alt Bilgi Yer Tutucusu 4">
            <a:extLst>
              <a:ext uri="{FF2B5EF4-FFF2-40B4-BE49-F238E27FC236}">
                <a16:creationId xmlns:a16="http://schemas.microsoft.com/office/drawing/2014/main" id="{314C943A-AEDA-675C-C17C-A6FEBA200D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A876933-D804-AE26-5729-364B9564F2D8}"/>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34780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9BD514-6CC3-5B0E-AD1D-93C267F5CDD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613A3AA-B2CA-18F5-5741-1C278EDA6D9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6FCEC32-EA32-E422-BA10-94AEE4B58087}"/>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5" name="Alt Bilgi Yer Tutucusu 4">
            <a:extLst>
              <a:ext uri="{FF2B5EF4-FFF2-40B4-BE49-F238E27FC236}">
                <a16:creationId xmlns:a16="http://schemas.microsoft.com/office/drawing/2014/main" id="{15A845F8-CC1D-6FEF-2509-DDA434E0F2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3F58108-9541-3230-040B-F8E2C97CCA4F}"/>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161692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568A24-EDEE-D792-8D08-44BC7E42C5B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DD56487-A4BB-7428-D86F-7C004B5168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B7ED703-A7B5-AB94-F866-5DB1EC87888E}"/>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5" name="Alt Bilgi Yer Tutucusu 4">
            <a:extLst>
              <a:ext uri="{FF2B5EF4-FFF2-40B4-BE49-F238E27FC236}">
                <a16:creationId xmlns:a16="http://schemas.microsoft.com/office/drawing/2014/main" id="{4BFC36A3-31DC-7C67-C9A3-6AF3053AB74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15193D6-6EEF-681B-6DD5-978272C01EE2}"/>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1070600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7EC9DC-D55A-F02B-EB69-41DFEB42A8F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8062E62-5EB7-FF84-7026-69A41847A76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C2EB00B-072A-F433-A767-F68662323FA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77304882-2241-031D-68B2-3E20D2D80E99}"/>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6" name="Alt Bilgi Yer Tutucusu 5">
            <a:extLst>
              <a:ext uri="{FF2B5EF4-FFF2-40B4-BE49-F238E27FC236}">
                <a16:creationId xmlns:a16="http://schemas.microsoft.com/office/drawing/2014/main" id="{90D74936-7CB9-F6E5-3C5D-5EA5BD70D88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81BF489-6FCE-EA2C-8B20-3928EE09CC57}"/>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46683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EAA7D4-CA6A-6EEF-05EC-CF782BAF2E3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8BFE74E-20D4-2AD1-0825-C5B0CA625C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E89F5C4-EF1B-FDCA-FC9A-6F83CAD565B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AB6FA3F-61B3-92A4-7E6B-838D3C973B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7B7C019-140A-C170-52FC-FBF07456E0A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5912E70-53B0-6D2D-F235-5185480F14E8}"/>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8" name="Alt Bilgi Yer Tutucusu 7">
            <a:extLst>
              <a:ext uri="{FF2B5EF4-FFF2-40B4-BE49-F238E27FC236}">
                <a16:creationId xmlns:a16="http://schemas.microsoft.com/office/drawing/2014/main" id="{042D62B7-7450-9718-CC4E-FD0E12FEC09E}"/>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B737FFC-65CF-EB06-6055-28E0D948E76D}"/>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423940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E4FEE7-85A1-8860-E197-95DAA32E800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512E2F5-7EDD-D82B-B1B2-22C236007030}"/>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4" name="Alt Bilgi Yer Tutucusu 3">
            <a:extLst>
              <a:ext uri="{FF2B5EF4-FFF2-40B4-BE49-F238E27FC236}">
                <a16:creationId xmlns:a16="http://schemas.microsoft.com/office/drawing/2014/main" id="{9EDD0220-E08D-7091-BEAF-067174E1050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FCEDEA1-4A9B-DC58-4E51-C2BA611A73DF}"/>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206847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A65336D-CEA2-A949-7A5A-80927EBBABC6}"/>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3" name="Alt Bilgi Yer Tutucusu 2">
            <a:extLst>
              <a:ext uri="{FF2B5EF4-FFF2-40B4-BE49-F238E27FC236}">
                <a16:creationId xmlns:a16="http://schemas.microsoft.com/office/drawing/2014/main" id="{D2E5C640-8B53-1F79-CA2C-E5D2EA18C81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C80B07B-EF76-592B-D4E9-FFAEBC9A653B}"/>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2711806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8E10B3-B758-9B95-CE44-17C42D473BC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43DD043-AE0E-E84B-9504-1597BAD42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4BBE77F-5C40-86A3-5C6A-9D4235F37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A6757D8-F0B1-277C-CD7D-AC40A8FDECAD}"/>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6" name="Alt Bilgi Yer Tutucusu 5">
            <a:extLst>
              <a:ext uri="{FF2B5EF4-FFF2-40B4-BE49-F238E27FC236}">
                <a16:creationId xmlns:a16="http://schemas.microsoft.com/office/drawing/2014/main" id="{590876FB-0532-799D-E8F2-18E113B4546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7F5114F-7203-BD6D-5085-241B610352F8}"/>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418959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033D1D-5199-82C2-282C-7209E5E43E7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D66CEE2-6EA9-1773-A51C-AF9F45B4B0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F621199-7F5D-84AE-9A6D-E12B08C22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5DEB111-C838-C376-E77B-160A8D94CE7F}"/>
              </a:ext>
            </a:extLst>
          </p:cNvPr>
          <p:cNvSpPr>
            <a:spLocks noGrp="1"/>
          </p:cNvSpPr>
          <p:nvPr>
            <p:ph type="dt" sz="half" idx="10"/>
          </p:nvPr>
        </p:nvSpPr>
        <p:spPr/>
        <p:txBody>
          <a:bodyPr/>
          <a:lstStyle/>
          <a:p>
            <a:fld id="{025EED95-46A6-CF4F-A150-4BFDBDA6C44A}" type="datetimeFigureOut">
              <a:rPr lang="tr-TR" smtClean="0"/>
              <a:t>15.06.2026</a:t>
            </a:fld>
            <a:endParaRPr lang="tr-TR"/>
          </a:p>
        </p:txBody>
      </p:sp>
      <p:sp>
        <p:nvSpPr>
          <p:cNvPr id="6" name="Alt Bilgi Yer Tutucusu 5">
            <a:extLst>
              <a:ext uri="{FF2B5EF4-FFF2-40B4-BE49-F238E27FC236}">
                <a16:creationId xmlns:a16="http://schemas.microsoft.com/office/drawing/2014/main" id="{AFCC6BAC-848E-BA6E-0F32-FEB5D0A3792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FEACD93-D8FE-3779-BB17-689E0C30C07A}"/>
              </a:ext>
            </a:extLst>
          </p:cNvPr>
          <p:cNvSpPr>
            <a:spLocks noGrp="1"/>
          </p:cNvSpPr>
          <p:nvPr>
            <p:ph type="sldNum" sz="quarter" idx="12"/>
          </p:nvPr>
        </p:nvSpPr>
        <p:spPr/>
        <p:txBody>
          <a:bodyPr/>
          <a:lstStyle/>
          <a:p>
            <a:fld id="{BA3341F0-DB63-EB4A-B6C8-ECC46386FC1D}" type="slidenum">
              <a:rPr lang="tr-TR" smtClean="0"/>
              <a:t>‹#›</a:t>
            </a:fld>
            <a:endParaRPr lang="tr-TR"/>
          </a:p>
        </p:txBody>
      </p:sp>
    </p:spTree>
    <p:extLst>
      <p:ext uri="{BB962C8B-B14F-4D97-AF65-F5344CB8AC3E}">
        <p14:creationId xmlns:p14="http://schemas.microsoft.com/office/powerpoint/2010/main" val="297324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BCCDE55-6DDC-3BA4-A94C-24C7DDC53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9F1AAF8-8CE1-AEF2-4C58-7B04BDE3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F637DE4-9CA5-1AE0-D2F0-9A441E31D0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EED95-46A6-CF4F-A150-4BFDBDA6C44A}" type="datetimeFigureOut">
              <a:rPr lang="tr-TR" smtClean="0"/>
              <a:t>15.06.2026</a:t>
            </a:fld>
            <a:endParaRPr lang="tr-TR"/>
          </a:p>
        </p:txBody>
      </p:sp>
      <p:sp>
        <p:nvSpPr>
          <p:cNvPr id="5" name="Alt Bilgi Yer Tutucusu 4">
            <a:extLst>
              <a:ext uri="{FF2B5EF4-FFF2-40B4-BE49-F238E27FC236}">
                <a16:creationId xmlns:a16="http://schemas.microsoft.com/office/drawing/2014/main" id="{F72BD41E-9D2D-8FE8-5826-E46C43B4A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73B0332-20DA-866A-1EA9-1DFC8FCD7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341F0-DB63-EB4A-B6C8-ECC46386FC1D}" type="slidenum">
              <a:rPr lang="tr-TR" smtClean="0"/>
              <a:t>‹#›</a:t>
            </a:fld>
            <a:endParaRPr lang="tr-TR"/>
          </a:p>
        </p:txBody>
      </p:sp>
    </p:spTree>
    <p:extLst>
      <p:ext uri="{BB962C8B-B14F-4D97-AF65-F5344CB8AC3E}">
        <p14:creationId xmlns:p14="http://schemas.microsoft.com/office/powerpoint/2010/main" val="40207352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im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msn.com/tr-tr/haber/other/%C5%9F%C4%B1rnak-ta-sismik-%C3%B6l%C3%A7%C3%BCm-seferberli%C4%9Fi/ar-AA1FuqGB"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insaport.com/makale/tarik-amil/dusey-elektrik-sondajd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hyperlink" Target="https://www.amazon.com.tr/Katmanl%C4%B1-%C3%87er%C3%A7eveli-Paslanmaz-Laboratuvar-Muayenesi/dp/B0G63BPW1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4F9183-E245-BBA0-99E7-F2DC1A1D183E}"/>
              </a:ext>
            </a:extLst>
          </p:cNvPr>
          <p:cNvSpPr>
            <a:spLocks noGrp="1"/>
          </p:cNvSpPr>
          <p:nvPr>
            <p:ph type="title"/>
          </p:nvPr>
        </p:nvSpPr>
        <p:spPr/>
        <p:txBody>
          <a:bodyPr/>
          <a:lstStyle/>
          <a:p>
            <a:pPr algn="ctr"/>
            <a:r>
              <a:rPr lang="tr-TR" sz="4400" b="1" dirty="0">
                <a:latin typeface="ACADEMY ENGRAVED LET PLAIN:1.0" panose="02000000000000000000" pitchFamily="2" charset="0"/>
              </a:rPr>
              <a:t>İÇİNDEKİLER</a:t>
            </a:r>
            <a:r>
              <a:rPr lang="tr-TR" dirty="0"/>
              <a:t> </a:t>
            </a:r>
          </a:p>
        </p:txBody>
      </p:sp>
      <p:sp>
        <p:nvSpPr>
          <p:cNvPr id="3" name="İçerik Yer Tutucusu 2">
            <a:extLst>
              <a:ext uri="{FF2B5EF4-FFF2-40B4-BE49-F238E27FC236}">
                <a16:creationId xmlns:a16="http://schemas.microsoft.com/office/drawing/2014/main" id="{31D6096C-E7A6-8E32-983E-95C6C48B1F73}"/>
              </a:ext>
            </a:extLst>
          </p:cNvPr>
          <p:cNvSpPr>
            <a:spLocks noGrp="1"/>
          </p:cNvSpPr>
          <p:nvPr>
            <p:ph sz="half" idx="1"/>
          </p:nvPr>
        </p:nvSpPr>
        <p:spPr/>
        <p:txBody>
          <a:bodyPr>
            <a:normAutofit fontScale="70000" lnSpcReduction="20000"/>
          </a:bodyPr>
          <a:lstStyle/>
          <a:p>
            <a:r>
              <a:rPr lang="tr-TR" dirty="0"/>
              <a:t>SİSMİK JEOFİZİK ÖLÇÜM </a:t>
            </a:r>
          </a:p>
          <a:p>
            <a:r>
              <a:rPr lang="tr-TR" dirty="0"/>
              <a:t>DES ( Düşey elektrikli sondaj ) Ölçümü</a:t>
            </a:r>
          </a:p>
          <a:p>
            <a:r>
              <a:rPr lang="tr-TR" dirty="0"/>
              <a:t>GELEN NUMUNEYİ DİZME (GİRİŞ ALIP LAB NO OLUŞTURMA</a:t>
            </a:r>
          </a:p>
          <a:p>
            <a:r>
              <a:rPr lang="tr-TR" dirty="0"/>
              <a:t>AÇTIĞIMIZ NUMUNEYİ KAPLARIMIZA TANIMLAMA </a:t>
            </a:r>
          </a:p>
          <a:p>
            <a:r>
              <a:rPr lang="tr-TR" dirty="0"/>
              <a:t>TANIMLADIĞIMIZ NUMUNELERİ ETÜVE KOYMA </a:t>
            </a:r>
          </a:p>
          <a:p>
            <a:r>
              <a:rPr lang="tr-TR" dirty="0"/>
              <a:t>ETÜVDEN ÇIKARDIĞIMIZ NUMUNELERİ ÇEYREKLEME </a:t>
            </a:r>
          </a:p>
          <a:p>
            <a:r>
              <a:rPr lang="tr-TR" dirty="0"/>
              <a:t>NUMUNELERİ YIKAMA </a:t>
            </a:r>
          </a:p>
          <a:p>
            <a:r>
              <a:rPr lang="tr-TR" dirty="0"/>
              <a:t> ELEKDEN GEÇİRME NUMUNELERİ </a:t>
            </a:r>
          </a:p>
          <a:p>
            <a:r>
              <a:rPr lang="tr-TR" dirty="0"/>
              <a:t>UD ÇIKARMA </a:t>
            </a:r>
          </a:p>
          <a:p>
            <a:r>
              <a:rPr lang="tr-TR" dirty="0"/>
              <a:t>NOKTA YÜKLEME DENEY</a:t>
            </a:r>
          </a:p>
          <a:p>
            <a:endParaRPr lang="tr-TR" dirty="0"/>
          </a:p>
          <a:p>
            <a:endParaRPr lang="tr-TR" dirty="0"/>
          </a:p>
        </p:txBody>
      </p:sp>
      <p:sp>
        <p:nvSpPr>
          <p:cNvPr id="4" name="İçerik Yer Tutucusu 3">
            <a:extLst>
              <a:ext uri="{FF2B5EF4-FFF2-40B4-BE49-F238E27FC236}">
                <a16:creationId xmlns:a16="http://schemas.microsoft.com/office/drawing/2014/main" id="{83ADE241-0D6B-E631-423A-9338B5000B1F}"/>
              </a:ext>
            </a:extLst>
          </p:cNvPr>
          <p:cNvSpPr>
            <a:spLocks noGrp="1"/>
          </p:cNvSpPr>
          <p:nvPr>
            <p:ph sz="half" idx="2"/>
          </p:nvPr>
        </p:nvSpPr>
        <p:spPr/>
        <p:txBody>
          <a:bodyPr>
            <a:normAutofit fontScale="70000" lnSpcReduction="20000"/>
          </a:bodyPr>
          <a:lstStyle/>
          <a:p>
            <a:r>
              <a:rPr lang="tr-TR" dirty="0"/>
              <a:t>SONDAJ MAKİNESİ İLE İLGİLİ BİLGİLER </a:t>
            </a:r>
          </a:p>
          <a:p>
            <a:r>
              <a:rPr lang="tr-TR" dirty="0"/>
              <a:t>KONSALİDASYON DENEYİ</a:t>
            </a:r>
          </a:p>
          <a:p>
            <a:r>
              <a:rPr lang="tr-TR" dirty="0"/>
              <a:t>ATTERBERG DENEYİ </a:t>
            </a:r>
          </a:p>
          <a:p>
            <a:r>
              <a:rPr lang="tr-TR" dirty="0"/>
              <a:t>LİKİT LİMİT DENEYİ</a:t>
            </a:r>
          </a:p>
          <a:p>
            <a:r>
              <a:rPr lang="tr-TR" dirty="0"/>
              <a:t>PLAKA YÜKLEME DENEYİ (</a:t>
            </a:r>
          </a:p>
          <a:p>
            <a:r>
              <a:rPr lang="tr-TR" dirty="0"/>
              <a:t>METİLEN MAVİSİ DENEYİ </a:t>
            </a:r>
          </a:p>
          <a:p>
            <a:r>
              <a:rPr lang="tr-TR" dirty="0"/>
              <a:t>PRESİOMETRE </a:t>
            </a:r>
          </a:p>
          <a:p>
            <a:r>
              <a:rPr lang="tr-TR" dirty="0"/>
              <a:t>FORE KAZIK </a:t>
            </a:r>
          </a:p>
          <a:p>
            <a:r>
              <a:rPr lang="tr-TR" dirty="0"/>
              <a:t>KESME KUTUSU NEDEYİ</a:t>
            </a:r>
          </a:p>
          <a:p>
            <a:r>
              <a:rPr lang="tr-TR" dirty="0"/>
              <a:t>KUM KONİSİ DENEYİ </a:t>
            </a:r>
          </a:p>
          <a:p>
            <a:r>
              <a:rPr lang="tr-TR" dirty="0"/>
              <a:t>HİDROMETRE DENEYİ </a:t>
            </a:r>
          </a:p>
          <a:p>
            <a:r>
              <a:rPr lang="tr-TR" dirty="0"/>
              <a:t> </a:t>
            </a:r>
          </a:p>
          <a:p>
            <a:endParaRPr lang="tr-TR" dirty="0"/>
          </a:p>
        </p:txBody>
      </p:sp>
    </p:spTree>
    <p:extLst>
      <p:ext uri="{BB962C8B-B14F-4D97-AF65-F5344CB8AC3E}">
        <p14:creationId xmlns:p14="http://schemas.microsoft.com/office/powerpoint/2010/main" val="1175240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FD5A28-4405-2A91-65D7-697FE1206110}"/>
              </a:ext>
            </a:extLst>
          </p:cNvPr>
          <p:cNvSpPr>
            <a:spLocks noGrp="1"/>
          </p:cNvSpPr>
          <p:nvPr>
            <p:ph type="title"/>
          </p:nvPr>
        </p:nvSpPr>
        <p:spPr/>
        <p:txBody>
          <a:bodyPr/>
          <a:lstStyle/>
          <a:p>
            <a:endParaRPr lang="tr-TR"/>
          </a:p>
        </p:txBody>
      </p:sp>
      <p:graphicFrame>
        <p:nvGraphicFramePr>
          <p:cNvPr id="4" name="İçerik Yer Tutucusu 3">
            <a:extLst>
              <a:ext uri="{FF2B5EF4-FFF2-40B4-BE49-F238E27FC236}">
                <a16:creationId xmlns:a16="http://schemas.microsoft.com/office/drawing/2014/main" id="{01B8CAA1-E70F-1E95-A2D5-24A4CA7A7BEF}"/>
              </a:ext>
            </a:extLst>
          </p:cNvPr>
          <p:cNvGraphicFramePr>
            <a:graphicFrameLocks noGrp="1"/>
          </p:cNvGraphicFramePr>
          <p:nvPr>
            <p:ph idx="1"/>
          </p:nvPr>
        </p:nvGraphicFramePr>
        <p:xfrm>
          <a:off x="2589213" y="2254885"/>
          <a:ext cx="8915400" cy="3535680"/>
        </p:xfrm>
        <a:graphic>
          <a:graphicData uri="http://schemas.openxmlformats.org/drawingml/2006/table">
            <a:tbl>
              <a:tblPr/>
              <a:tblGrid>
                <a:gridCol w="2971800">
                  <a:extLst>
                    <a:ext uri="{9D8B030D-6E8A-4147-A177-3AD203B41FA5}">
                      <a16:colId xmlns:a16="http://schemas.microsoft.com/office/drawing/2014/main" val="1532036827"/>
                    </a:ext>
                  </a:extLst>
                </a:gridCol>
                <a:gridCol w="2971800">
                  <a:extLst>
                    <a:ext uri="{9D8B030D-6E8A-4147-A177-3AD203B41FA5}">
                      <a16:colId xmlns:a16="http://schemas.microsoft.com/office/drawing/2014/main" val="3902678175"/>
                    </a:ext>
                  </a:extLst>
                </a:gridCol>
                <a:gridCol w="2971800">
                  <a:extLst>
                    <a:ext uri="{9D8B030D-6E8A-4147-A177-3AD203B41FA5}">
                      <a16:colId xmlns:a16="http://schemas.microsoft.com/office/drawing/2014/main" val="1735622342"/>
                    </a:ext>
                  </a:extLst>
                </a:gridCol>
              </a:tblGrid>
              <a:tr h="0">
                <a:tc>
                  <a:txBody>
                    <a:bodyPr/>
                    <a:lstStyle/>
                    <a:p>
                      <a:pPr rtl="0"/>
                      <a:r>
                        <a:rPr lang="tr-TR" b="1">
                          <a:solidFill>
                            <a:srgbClr val="1F1F1F"/>
                          </a:solidFill>
                          <a:effectLst/>
                          <a:latin typeface="Google Sans Text"/>
                        </a:rPr>
                        <a:t>Mesh Numarası</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b="1">
                          <a:solidFill>
                            <a:srgbClr val="1F1F1F"/>
                          </a:solidFill>
                          <a:effectLst/>
                          <a:latin typeface="Google Sans Text"/>
                        </a:rPr>
                        <a:t>Yaklaşık Gözenek Açıklığı (mm)</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b="1">
                          <a:solidFill>
                            <a:srgbClr val="1F1F1F"/>
                          </a:solidFill>
                          <a:effectLst/>
                          <a:latin typeface="Google Sans Text"/>
                        </a:rPr>
                        <a:t>Kullanım Alanı</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9451350"/>
                  </a:ext>
                </a:extLst>
              </a:tr>
              <a:tr h="0">
                <a:tc>
                  <a:txBody>
                    <a:bodyPr/>
                    <a:lstStyle/>
                    <a:p>
                      <a:pPr rtl="0"/>
                      <a:r>
                        <a:rPr lang="tr-TR" b="1">
                          <a:solidFill>
                            <a:srgbClr val="1F1F1F"/>
                          </a:solidFill>
                          <a:effectLst/>
                          <a:latin typeface="Google Sans Text"/>
                        </a:rPr>
                        <a:t>4 Mesh</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4.75 mm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Kaba çakıl, büyük partiküller</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4098289"/>
                  </a:ext>
                </a:extLst>
              </a:tr>
              <a:tr h="0">
                <a:tc>
                  <a:txBody>
                    <a:bodyPr/>
                    <a:lstStyle/>
                    <a:p>
                      <a:pPr rtl="0"/>
                      <a:r>
                        <a:rPr lang="tr-TR" b="1">
                          <a:solidFill>
                            <a:srgbClr val="1F1F1F"/>
                          </a:solidFill>
                          <a:effectLst/>
                          <a:latin typeface="Google Sans Text"/>
                        </a:rPr>
                        <a:t>10 Mesh</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2.00 mm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Kaba kum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1506555"/>
                  </a:ext>
                </a:extLst>
              </a:tr>
              <a:tr h="0">
                <a:tc>
                  <a:txBody>
                    <a:bodyPr/>
                    <a:lstStyle/>
                    <a:p>
                      <a:pPr rtl="0"/>
                      <a:r>
                        <a:rPr lang="tr-TR" b="1">
                          <a:solidFill>
                            <a:srgbClr val="1F1F1F"/>
                          </a:solidFill>
                          <a:effectLst/>
                          <a:latin typeface="Google Sans Text"/>
                        </a:rPr>
                        <a:t>35 Mesh</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0.50 mm (500 $\mu 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İnce kum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9527477"/>
                  </a:ext>
                </a:extLst>
              </a:tr>
              <a:tr h="0">
                <a:tc>
                  <a:txBody>
                    <a:bodyPr/>
                    <a:lstStyle/>
                    <a:p>
                      <a:pPr rtl="0"/>
                      <a:r>
                        <a:rPr lang="tr-TR" b="1">
                          <a:solidFill>
                            <a:srgbClr val="1F1F1F"/>
                          </a:solidFill>
                          <a:effectLst/>
                          <a:latin typeface="Google Sans Text"/>
                        </a:rPr>
                        <a:t>100 Mesh</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0.150 mm (150 $\mu 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İnce tozlar, çimento</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7653828"/>
                  </a:ext>
                </a:extLst>
              </a:tr>
              <a:tr h="0">
                <a:tc>
                  <a:txBody>
                    <a:bodyPr/>
                    <a:lstStyle/>
                    <a:p>
                      <a:pPr rtl="0"/>
                      <a:r>
                        <a:rPr lang="tr-TR" b="1">
                          <a:solidFill>
                            <a:srgbClr val="1F1F1F"/>
                          </a:solidFill>
                          <a:effectLst/>
                          <a:latin typeface="Google Sans Text"/>
                        </a:rPr>
                        <a:t>200 Mesh</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0.075 mm (75 $\mu 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Hassas tozlar, zemin etüdü sınırı</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8662720"/>
                  </a:ext>
                </a:extLst>
              </a:tr>
              <a:tr h="0">
                <a:tc>
                  <a:txBody>
                    <a:bodyPr/>
                    <a:lstStyle/>
                    <a:p>
                      <a:pPr rtl="0"/>
                      <a:r>
                        <a:rPr lang="tr-TR" b="1">
                          <a:solidFill>
                            <a:srgbClr val="1F1F1F"/>
                          </a:solidFill>
                          <a:effectLst/>
                          <a:latin typeface="Google Sans Text"/>
                        </a:rPr>
                        <a:t>325 Mesh</a:t>
                      </a:r>
                      <a:endParaRPr lang="tr-TR">
                        <a:solidFill>
                          <a:srgbClr val="1F1F1F"/>
                        </a:solidFill>
                        <a:effectLst/>
                        <a:latin typeface="Google Sans Text"/>
                      </a:endParaRP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a:solidFill>
                            <a:srgbClr val="1F1F1F"/>
                          </a:solidFill>
                          <a:effectLst/>
                          <a:latin typeface="Google Sans Text"/>
                        </a:rPr>
                        <a:t>0.045 mm (45 $\mu m$)</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rtl="0"/>
                      <a:r>
                        <a:rPr lang="tr-TR" dirty="0">
                          <a:solidFill>
                            <a:srgbClr val="1F1F1F"/>
                          </a:solidFill>
                          <a:effectLst/>
                          <a:latin typeface="Google Sans Text"/>
                        </a:rPr>
                        <a:t>Çok ince tozlar</a:t>
                      </a:r>
                    </a:p>
                  </a:txBody>
                  <a:tcPr marL="114300" marR="114300" marT="76200" marB="762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5311100"/>
                  </a:ext>
                </a:extLst>
              </a:tr>
            </a:tbl>
          </a:graphicData>
        </a:graphic>
      </p:graphicFrame>
    </p:spTree>
    <p:extLst>
      <p:ext uri="{BB962C8B-B14F-4D97-AF65-F5344CB8AC3E}">
        <p14:creationId xmlns:p14="http://schemas.microsoft.com/office/powerpoint/2010/main" val="205167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1F24DC-BDEE-1554-C96C-735B52436C07}"/>
              </a:ext>
            </a:extLst>
          </p:cNvPr>
          <p:cNvSpPr>
            <a:spLocks noGrp="1"/>
          </p:cNvSpPr>
          <p:nvPr>
            <p:ph type="title"/>
          </p:nvPr>
        </p:nvSpPr>
        <p:spPr/>
        <p:txBody>
          <a:bodyPr/>
          <a:lstStyle/>
          <a:p>
            <a:pPr algn="ctr"/>
            <a:r>
              <a:rPr lang="tr-TR" b="1" dirty="0">
                <a:latin typeface="ACADEMY ENGRAVED LET PLAIN:1.0" panose="02000000000000000000" pitchFamily="2" charset="0"/>
              </a:rPr>
              <a:t>UD (</a:t>
            </a:r>
            <a:r>
              <a:rPr lang="tr-TR" b="1" dirty="0" err="1">
                <a:latin typeface="ACADEMY ENGRAVED LET PLAIN:1.0" panose="02000000000000000000" pitchFamily="2" charset="0"/>
              </a:rPr>
              <a:t>Undisturbed</a:t>
            </a:r>
            <a:r>
              <a:rPr lang="tr-TR" b="1" dirty="0">
                <a:latin typeface="ACADEMY ENGRAVED LET PLAIN:1.0" panose="02000000000000000000" pitchFamily="2" charset="0"/>
              </a:rPr>
              <a:t> </a:t>
            </a:r>
            <a:r>
              <a:rPr lang="tr-TR" b="1" dirty="0" err="1">
                <a:latin typeface="ACADEMY ENGRAVED LET PLAIN:1.0" panose="02000000000000000000" pitchFamily="2" charset="0"/>
              </a:rPr>
              <a:t>Sample</a:t>
            </a:r>
            <a:r>
              <a:rPr lang="tr-TR" b="1" dirty="0">
                <a:latin typeface="ACADEMY ENGRAVED LET PLAIN:1.0" panose="02000000000000000000" pitchFamily="2" charset="0"/>
              </a:rPr>
              <a:t> /ÖRSELENMEMEİŞ NUMUNE)</a:t>
            </a:r>
          </a:p>
        </p:txBody>
      </p:sp>
      <p:sp>
        <p:nvSpPr>
          <p:cNvPr id="3" name="İçerik Yer Tutucusu 2">
            <a:extLst>
              <a:ext uri="{FF2B5EF4-FFF2-40B4-BE49-F238E27FC236}">
                <a16:creationId xmlns:a16="http://schemas.microsoft.com/office/drawing/2014/main" id="{1A8E7663-668E-619D-ECC2-49F049B89134}"/>
              </a:ext>
            </a:extLst>
          </p:cNvPr>
          <p:cNvSpPr>
            <a:spLocks noGrp="1"/>
          </p:cNvSpPr>
          <p:nvPr>
            <p:ph sz="half" idx="1"/>
          </p:nvPr>
        </p:nvSpPr>
        <p:spPr/>
        <p:txBody>
          <a:bodyPr>
            <a:normAutofit fontScale="92500" lnSpcReduction="10000"/>
          </a:bodyPr>
          <a:lstStyle/>
          <a:p>
            <a:r>
              <a:rPr lang="tr-TR" dirty="0"/>
              <a:t>UD almanın temel nedeni, zemin etüdü ve </a:t>
            </a:r>
            <a:r>
              <a:rPr lang="tr-TR" dirty="0" err="1"/>
              <a:t>geoteknik</a:t>
            </a:r>
            <a:r>
              <a:rPr lang="tr-TR" dirty="0"/>
              <a:t> mühendisliği açısından kritik olan zeminin mühendislik özelliklerini laboratuvarda doğru ve güvenilir bir şekilde belirlemektir.</a:t>
            </a:r>
          </a:p>
          <a:p>
            <a:r>
              <a:rPr lang="tr-TR" dirty="0"/>
              <a:t>Basitçe ifade etmek gerekirse, UD numunesi, yer altındaki zeminin özelliklerini, sanki yer altındaymış gibi temsil etmemizi sağlar.</a:t>
            </a:r>
          </a:p>
          <a:p>
            <a:r>
              <a:rPr lang="tr-TR" dirty="0"/>
              <a:t>Yanda ise çıkarması var makinesiyle. </a:t>
            </a:r>
          </a:p>
          <a:p>
            <a:endParaRPr lang="tr-TR" dirty="0"/>
          </a:p>
        </p:txBody>
      </p:sp>
      <p:pic>
        <p:nvPicPr>
          <p:cNvPr id="6" name="İçerik Yer Tutucusu 5">
            <a:extLst>
              <a:ext uri="{FF2B5EF4-FFF2-40B4-BE49-F238E27FC236}">
                <a16:creationId xmlns:a16="http://schemas.microsoft.com/office/drawing/2014/main" id="{B9F5ED5B-2205-065B-A510-80DCFB57D332}"/>
              </a:ext>
            </a:extLst>
          </p:cNvPr>
          <p:cNvPicPr>
            <a:picLocks noGrp="1" noChangeAspect="1"/>
          </p:cNvPicPr>
          <p:nvPr>
            <p:ph sz="half" idx="2"/>
          </p:nvPr>
        </p:nvPicPr>
        <p:blipFill>
          <a:blip r:embed="rId3"/>
          <a:stretch>
            <a:fillRect/>
          </a:stretch>
        </p:blipFill>
        <p:spPr>
          <a:xfrm>
            <a:off x="7213600" y="2125663"/>
            <a:ext cx="3846286" cy="3778250"/>
          </a:xfrm>
        </p:spPr>
      </p:pic>
    </p:spTree>
    <p:extLst>
      <p:ext uri="{BB962C8B-B14F-4D97-AF65-F5344CB8AC3E}">
        <p14:creationId xmlns:p14="http://schemas.microsoft.com/office/powerpoint/2010/main" val="15684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6B9835-DC53-E5DD-2040-D64C0504C83E}"/>
              </a:ext>
            </a:extLst>
          </p:cNvPr>
          <p:cNvSpPr>
            <a:spLocks noGrp="1"/>
          </p:cNvSpPr>
          <p:nvPr>
            <p:ph type="title"/>
          </p:nvPr>
        </p:nvSpPr>
        <p:spPr/>
        <p:txBody>
          <a:bodyPr>
            <a:normAutofit/>
          </a:bodyPr>
          <a:lstStyle/>
          <a:p>
            <a:pPr algn="ctr"/>
            <a:r>
              <a:rPr lang="tr-TR" sz="4400" b="1" dirty="0">
                <a:latin typeface="ACADEMY ENGRAVED LET PLAIN:1.0" panose="02000000000000000000" pitchFamily="2" charset="0"/>
              </a:rPr>
              <a:t>Nokta Yükleme Deneyi </a:t>
            </a:r>
          </a:p>
        </p:txBody>
      </p:sp>
      <p:sp>
        <p:nvSpPr>
          <p:cNvPr id="3" name="İçerik Yer Tutucusu 2">
            <a:extLst>
              <a:ext uri="{FF2B5EF4-FFF2-40B4-BE49-F238E27FC236}">
                <a16:creationId xmlns:a16="http://schemas.microsoft.com/office/drawing/2014/main" id="{A047E721-607B-5873-4632-284BAFCB6A00}"/>
              </a:ext>
            </a:extLst>
          </p:cNvPr>
          <p:cNvSpPr>
            <a:spLocks noGrp="1"/>
          </p:cNvSpPr>
          <p:nvPr>
            <p:ph sz="half" idx="1"/>
          </p:nvPr>
        </p:nvSpPr>
        <p:spPr/>
        <p:txBody>
          <a:bodyPr>
            <a:normAutofit fontScale="92500" lnSpcReduction="20000"/>
          </a:bodyPr>
          <a:lstStyle/>
          <a:p>
            <a:r>
              <a:rPr lang="tr-TR" dirty="0"/>
              <a:t>kaya mekaniği ve </a:t>
            </a:r>
            <a:r>
              <a:rPr lang="tr-TR" dirty="0" err="1"/>
              <a:t>jeoteknik</a:t>
            </a:r>
            <a:r>
              <a:rPr lang="tr-TR" dirty="0"/>
              <a:t> mühendisliği alanında sıkça kullanılan basit, hızlı ve maliyeti düşük bir deneydir.</a:t>
            </a:r>
          </a:p>
          <a:p>
            <a:r>
              <a:rPr lang="tr-TR" dirty="0"/>
              <a:t>Bu deneyin temel amacı, kayacın mukavemetini (dayanımını) belirlemek için dolaylı bir indeks elde etmektir.</a:t>
            </a:r>
          </a:p>
          <a:p>
            <a:r>
              <a:rPr lang="tr-TR" dirty="0"/>
              <a:t>Nokta Yükleme Deneyi, temel olarak kayaçların </a:t>
            </a:r>
            <a:r>
              <a:rPr lang="tr-TR" dirty="0">
                <a:effectLst/>
                <a:latin typeface="Google Sans Text"/>
              </a:rPr>
              <a:t>Tek Eksenli Basınç Dayanımını tahmin etmek</a:t>
            </a:r>
            <a:r>
              <a:rPr lang="tr-TR" dirty="0"/>
              <a:t> için gerekli olan </a:t>
            </a:r>
            <a:r>
              <a:rPr lang="tr-TR" dirty="0">
                <a:effectLst/>
                <a:latin typeface="Google Sans Text"/>
              </a:rPr>
              <a:t>Nokta Yükleme Dayanım </a:t>
            </a:r>
            <a:r>
              <a:rPr lang="tr-TR" dirty="0" err="1">
                <a:effectLst/>
                <a:latin typeface="Google Sans Text"/>
              </a:rPr>
              <a:t>İndeksi'ni</a:t>
            </a:r>
            <a:r>
              <a:rPr lang="tr-TR" dirty="0"/>
              <a:t> belirlemek için yapılır.</a:t>
            </a:r>
          </a:p>
        </p:txBody>
      </p:sp>
      <p:pic>
        <p:nvPicPr>
          <p:cNvPr id="6" name="İçerik Yer Tutucusu 5">
            <a:extLst>
              <a:ext uri="{FF2B5EF4-FFF2-40B4-BE49-F238E27FC236}">
                <a16:creationId xmlns:a16="http://schemas.microsoft.com/office/drawing/2014/main" id="{432A1B58-9CA9-12A6-9999-FBD5BD7DCCE1}"/>
              </a:ext>
            </a:extLst>
          </p:cNvPr>
          <p:cNvPicPr>
            <a:picLocks noGrp="1" noChangeAspect="1"/>
          </p:cNvPicPr>
          <p:nvPr>
            <p:ph sz="half" idx="2"/>
          </p:nvPr>
        </p:nvPicPr>
        <p:blipFill>
          <a:blip r:embed="rId3"/>
          <a:stretch>
            <a:fillRect/>
          </a:stretch>
        </p:blipFill>
        <p:spPr>
          <a:xfrm>
            <a:off x="6903076" y="2125663"/>
            <a:ext cx="4476124" cy="3778250"/>
          </a:xfrm>
        </p:spPr>
      </p:pic>
    </p:spTree>
    <p:extLst>
      <p:ext uri="{BB962C8B-B14F-4D97-AF65-F5344CB8AC3E}">
        <p14:creationId xmlns:p14="http://schemas.microsoft.com/office/powerpoint/2010/main" val="115933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5B8144-7C89-CE42-43C9-B7FF250C828A}"/>
              </a:ext>
            </a:extLst>
          </p:cNvPr>
          <p:cNvSpPr>
            <a:spLocks noGrp="1"/>
          </p:cNvSpPr>
          <p:nvPr>
            <p:ph type="title"/>
          </p:nvPr>
        </p:nvSpPr>
        <p:spPr/>
        <p:txBody>
          <a:bodyPr/>
          <a:lstStyle/>
          <a:p>
            <a:pPr algn="ctr"/>
            <a:r>
              <a:rPr lang="tr-TR" b="1" dirty="0">
                <a:latin typeface="ACADEMY ENGRAVED LET PLAIN:1.0" panose="02000000000000000000" pitchFamily="2" charset="0"/>
              </a:rPr>
              <a:t>Sondaj Makinesi Aletleri</a:t>
            </a:r>
          </a:p>
        </p:txBody>
      </p:sp>
      <p:sp>
        <p:nvSpPr>
          <p:cNvPr id="3" name="İçerik Yer Tutucusu 2">
            <a:extLst>
              <a:ext uri="{FF2B5EF4-FFF2-40B4-BE49-F238E27FC236}">
                <a16:creationId xmlns:a16="http://schemas.microsoft.com/office/drawing/2014/main" id="{7CB797B5-FE86-41D8-6E58-BE198603C1AA}"/>
              </a:ext>
            </a:extLst>
          </p:cNvPr>
          <p:cNvSpPr>
            <a:spLocks noGrp="1"/>
          </p:cNvSpPr>
          <p:nvPr>
            <p:ph sz="half" idx="1"/>
          </p:nvPr>
        </p:nvSpPr>
        <p:spPr/>
        <p:txBody>
          <a:bodyPr>
            <a:normAutofit fontScale="77500" lnSpcReduction="20000"/>
          </a:bodyPr>
          <a:lstStyle/>
          <a:p>
            <a:r>
              <a:rPr lang="tr-TR" dirty="0"/>
              <a:t>Sondaj makinesi, yerkabuğunda farklı çap ve derinliklerde silindirik delikler açmak için kullanılan mekanik bir sistemdir. Jeofizik, jeoloji ve inşaat projelerinde yeraltının "gözü" ve "eli" görevini görür.</a:t>
            </a:r>
            <a:r>
              <a:rPr lang="tr-TR" b="1" dirty="0"/>
              <a:t> Sondaj Makinesi Nasıl Çalışır?</a:t>
            </a:r>
          </a:p>
          <a:p>
            <a:r>
              <a:rPr lang="tr-TR" dirty="0"/>
              <a:t>Temelde üç ana hareketle iş görür:</a:t>
            </a:r>
          </a:p>
          <a:p>
            <a:pPr>
              <a:buFont typeface="+mj-lt"/>
              <a:buAutoNum type="arabicPeriod"/>
            </a:pPr>
            <a:r>
              <a:rPr lang="tr-TR" b="1" dirty="0"/>
              <a:t>Dönme (</a:t>
            </a:r>
            <a:r>
              <a:rPr lang="tr-TR" b="1" dirty="0" err="1"/>
              <a:t>Rotari</a:t>
            </a:r>
            <a:r>
              <a:rPr lang="tr-TR" b="1" dirty="0"/>
              <a:t>):</a:t>
            </a:r>
            <a:r>
              <a:rPr lang="tr-TR" dirty="0"/>
              <a:t> Matkap ucunun (bit) dönerek kayayı parçalaması.</a:t>
            </a:r>
          </a:p>
          <a:p>
            <a:pPr>
              <a:buFont typeface="+mj-lt"/>
              <a:buAutoNum type="arabicPeriod"/>
            </a:pPr>
            <a:r>
              <a:rPr lang="tr-TR" b="1" dirty="0"/>
              <a:t>Baskı:</a:t>
            </a:r>
            <a:r>
              <a:rPr lang="tr-TR" dirty="0"/>
              <a:t> Matkabın kayaya doğru itilmesi.</a:t>
            </a:r>
          </a:p>
          <a:p>
            <a:pPr>
              <a:buFont typeface="+mj-lt"/>
              <a:buAutoNum type="arabicPeriod"/>
            </a:pPr>
            <a:r>
              <a:rPr lang="tr-TR" b="1" dirty="0"/>
              <a:t>Sirkülasyon:</a:t>
            </a:r>
            <a:r>
              <a:rPr lang="tr-TR" dirty="0"/>
              <a:t> Delme sırasında oluşan kırıntıların (kırıntılı numune), dışarıdan basılan bir akışkan (su, çamur veya hava) yardımıyla yüzeye taşınması.</a:t>
            </a:r>
          </a:p>
          <a:p>
            <a:endParaRPr lang="tr-TR" dirty="0"/>
          </a:p>
        </p:txBody>
      </p:sp>
      <p:sp>
        <p:nvSpPr>
          <p:cNvPr id="4" name="İçerik Yer Tutucusu 3">
            <a:extLst>
              <a:ext uri="{FF2B5EF4-FFF2-40B4-BE49-F238E27FC236}">
                <a16:creationId xmlns:a16="http://schemas.microsoft.com/office/drawing/2014/main" id="{CC1CE6FD-C916-8580-8164-7410DCDC025D}"/>
              </a:ext>
            </a:extLst>
          </p:cNvPr>
          <p:cNvSpPr>
            <a:spLocks noGrp="1"/>
          </p:cNvSpPr>
          <p:nvPr>
            <p:ph sz="half" idx="2"/>
          </p:nvPr>
        </p:nvSpPr>
        <p:spPr/>
        <p:txBody>
          <a:bodyPr>
            <a:normAutofit fontScale="77500" lnSpcReduction="20000"/>
          </a:bodyPr>
          <a:lstStyle/>
          <a:p>
            <a:r>
              <a:rPr lang="tr-TR" dirty="0"/>
              <a:t>Sondaj işi ana dalı vardır</a:t>
            </a:r>
          </a:p>
          <a:p>
            <a:r>
              <a:rPr lang="tr-TR" dirty="0"/>
              <a:t>Yeraltını Tanımak (Zemin Etüdü ve Jeoloji)</a:t>
            </a:r>
          </a:p>
          <a:p>
            <a:r>
              <a:rPr lang="tr-TR" dirty="0"/>
              <a:t>Kaynak Arama ve Çıkarma (Maden, Petrol, Su)</a:t>
            </a:r>
          </a:p>
          <a:p>
            <a:r>
              <a:rPr lang="tr-TR" dirty="0"/>
              <a:t>Mühendislik ve İnşaat Uygulamaları</a:t>
            </a:r>
          </a:p>
          <a:p>
            <a:r>
              <a:rPr lang="tr-TR" dirty="0"/>
              <a:t>Bilimsel ve İzleme Amaçlı alanlarda </a:t>
            </a:r>
            <a:r>
              <a:rPr lang="tr-TR" dirty="0" err="1"/>
              <a:t>kulanılır</a:t>
            </a:r>
            <a:endParaRPr lang="tr-TR" dirty="0"/>
          </a:p>
        </p:txBody>
      </p:sp>
      <p:pic>
        <p:nvPicPr>
          <p:cNvPr id="6" name="Resim 5">
            <a:extLst>
              <a:ext uri="{FF2B5EF4-FFF2-40B4-BE49-F238E27FC236}">
                <a16:creationId xmlns:a16="http://schemas.microsoft.com/office/drawing/2014/main" id="{650F52D9-2B43-4EA0-4D64-F542058C8C9F}"/>
              </a:ext>
            </a:extLst>
          </p:cNvPr>
          <p:cNvPicPr>
            <a:picLocks noChangeAspect="1"/>
          </p:cNvPicPr>
          <p:nvPr/>
        </p:nvPicPr>
        <p:blipFill>
          <a:blip r:embed="rId3"/>
          <a:stretch>
            <a:fillRect/>
          </a:stretch>
        </p:blipFill>
        <p:spPr>
          <a:xfrm>
            <a:off x="7083706" y="4097438"/>
            <a:ext cx="4676172" cy="2760561"/>
          </a:xfrm>
          <a:prstGeom prst="rect">
            <a:avLst/>
          </a:prstGeom>
        </p:spPr>
      </p:pic>
    </p:spTree>
    <p:extLst>
      <p:ext uri="{BB962C8B-B14F-4D97-AF65-F5344CB8AC3E}">
        <p14:creationId xmlns:p14="http://schemas.microsoft.com/office/powerpoint/2010/main" val="66419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20AE9F-2969-4F34-1758-9CC67583552D}"/>
              </a:ext>
            </a:extLst>
          </p:cNvPr>
          <p:cNvSpPr>
            <a:spLocks noGrp="1"/>
          </p:cNvSpPr>
          <p:nvPr>
            <p:ph type="title"/>
          </p:nvPr>
        </p:nvSpPr>
        <p:spPr/>
        <p:txBody>
          <a:bodyPr/>
          <a:lstStyle/>
          <a:p>
            <a:pPr algn="ctr"/>
            <a:r>
              <a:rPr lang="tr-TR" b="1" dirty="0">
                <a:latin typeface="ACADEMY ENGRAVED LET PLAIN:1.0" panose="02000000000000000000" pitchFamily="2" charset="0"/>
              </a:rPr>
              <a:t>TİJ Nedir</a:t>
            </a:r>
          </a:p>
        </p:txBody>
      </p:sp>
      <p:sp>
        <p:nvSpPr>
          <p:cNvPr id="3" name="İçerik Yer Tutucusu 2">
            <a:extLst>
              <a:ext uri="{FF2B5EF4-FFF2-40B4-BE49-F238E27FC236}">
                <a16:creationId xmlns:a16="http://schemas.microsoft.com/office/drawing/2014/main" id="{C885BF69-15FA-FCB1-555E-05F1B6F6B7DD}"/>
              </a:ext>
            </a:extLst>
          </p:cNvPr>
          <p:cNvSpPr>
            <a:spLocks noGrp="1"/>
          </p:cNvSpPr>
          <p:nvPr>
            <p:ph sz="half" idx="1"/>
          </p:nvPr>
        </p:nvSpPr>
        <p:spPr/>
        <p:txBody>
          <a:bodyPr>
            <a:normAutofit lnSpcReduction="10000"/>
          </a:bodyPr>
          <a:lstStyle/>
          <a:p>
            <a:r>
              <a:rPr lang="tr-TR" dirty="0"/>
              <a:t>En basit tanımıyla </a:t>
            </a:r>
            <a:r>
              <a:rPr lang="tr-TR" b="1" dirty="0" err="1"/>
              <a:t>tej</a:t>
            </a:r>
            <a:r>
              <a:rPr lang="tr-TR" dirty="0"/>
              <a:t>, sondaj kuyusunun içine indirilen veya kuyudan çıkarılan her bir </a:t>
            </a:r>
            <a:r>
              <a:rPr lang="tr-TR" b="1" dirty="0"/>
              <a:t>takım dizisi parçasını</a:t>
            </a:r>
            <a:r>
              <a:rPr lang="tr-TR" dirty="0"/>
              <a:t> (sondaj borusu, </a:t>
            </a:r>
            <a:r>
              <a:rPr lang="tr-TR" dirty="0" err="1"/>
              <a:t>tij</a:t>
            </a:r>
            <a:r>
              <a:rPr lang="tr-TR" dirty="0"/>
              <a:t> veya </a:t>
            </a:r>
            <a:r>
              <a:rPr lang="tr-TR" dirty="0" err="1"/>
              <a:t>karotiyer</a:t>
            </a:r>
            <a:r>
              <a:rPr lang="tr-TR" dirty="0"/>
              <a:t> grubu) ifade eder.</a:t>
            </a:r>
          </a:p>
          <a:p>
            <a:r>
              <a:rPr lang="tr-TR" dirty="0" err="1"/>
              <a:t>Tej</a:t>
            </a:r>
            <a:r>
              <a:rPr lang="tr-TR" dirty="0"/>
              <a:t>, sondaj kulesinin kapasitesine göre belirlenen, manevra sırasında sökülmeden bütün halde hareket ettirilen </a:t>
            </a:r>
            <a:r>
              <a:rPr lang="tr-TR" b="1" dirty="0"/>
              <a:t>boru grubu uzunluğudur.</a:t>
            </a:r>
            <a:endParaRPr lang="tr-TR" dirty="0"/>
          </a:p>
          <a:p>
            <a:endParaRPr lang="tr-TR" dirty="0"/>
          </a:p>
        </p:txBody>
      </p:sp>
      <p:pic>
        <p:nvPicPr>
          <p:cNvPr id="6" name="İçerik Yer Tutucusu 5">
            <a:extLst>
              <a:ext uri="{FF2B5EF4-FFF2-40B4-BE49-F238E27FC236}">
                <a16:creationId xmlns:a16="http://schemas.microsoft.com/office/drawing/2014/main" id="{A76A4EBF-0043-6325-4F18-0B8BD6AC1DCA}"/>
              </a:ext>
            </a:extLst>
          </p:cNvPr>
          <p:cNvPicPr>
            <a:picLocks noGrp="1" noChangeAspect="1"/>
          </p:cNvPicPr>
          <p:nvPr>
            <p:ph sz="half" idx="2"/>
          </p:nvPr>
        </p:nvPicPr>
        <p:blipFill>
          <a:blip r:embed="rId3"/>
          <a:stretch>
            <a:fillRect/>
          </a:stretch>
        </p:blipFill>
        <p:spPr>
          <a:xfrm>
            <a:off x="7131248" y="1825625"/>
            <a:ext cx="3263503" cy="4351338"/>
          </a:xfrm>
        </p:spPr>
      </p:pic>
    </p:spTree>
    <p:extLst>
      <p:ext uri="{BB962C8B-B14F-4D97-AF65-F5344CB8AC3E}">
        <p14:creationId xmlns:p14="http://schemas.microsoft.com/office/powerpoint/2010/main" val="4231879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A16B48-F991-B22F-622B-E28F73A1A4A0}"/>
              </a:ext>
            </a:extLst>
          </p:cNvPr>
          <p:cNvSpPr>
            <a:spLocks noGrp="1"/>
          </p:cNvSpPr>
          <p:nvPr>
            <p:ph type="title"/>
          </p:nvPr>
        </p:nvSpPr>
        <p:spPr/>
        <p:txBody>
          <a:bodyPr/>
          <a:lstStyle/>
          <a:p>
            <a:pPr algn="ctr"/>
            <a:r>
              <a:rPr lang="tr-TR" b="1" dirty="0" err="1">
                <a:latin typeface="ACADEMY ENGRAVED LET PLAIN:1.0" panose="02000000000000000000" pitchFamily="2" charset="0"/>
              </a:rPr>
              <a:t>Auger</a:t>
            </a:r>
            <a:r>
              <a:rPr lang="tr-TR" b="1" dirty="0">
                <a:latin typeface="ACADEMY ENGRAVED LET PLAIN:1.0" panose="02000000000000000000" pitchFamily="2" charset="0"/>
              </a:rPr>
              <a:t> Nedir</a:t>
            </a:r>
          </a:p>
        </p:txBody>
      </p:sp>
      <p:sp>
        <p:nvSpPr>
          <p:cNvPr id="3" name="İçerik Yer Tutucusu 2">
            <a:extLst>
              <a:ext uri="{FF2B5EF4-FFF2-40B4-BE49-F238E27FC236}">
                <a16:creationId xmlns:a16="http://schemas.microsoft.com/office/drawing/2014/main" id="{8D2786EC-A53F-BD41-6973-0645EDB204D0}"/>
              </a:ext>
            </a:extLst>
          </p:cNvPr>
          <p:cNvSpPr>
            <a:spLocks noGrp="1"/>
          </p:cNvSpPr>
          <p:nvPr>
            <p:ph sz="half" idx="1"/>
          </p:nvPr>
        </p:nvSpPr>
        <p:spPr/>
        <p:txBody>
          <a:bodyPr>
            <a:normAutofit fontScale="70000" lnSpcReduction="20000"/>
          </a:bodyPr>
          <a:lstStyle/>
          <a:p>
            <a:r>
              <a:rPr lang="tr-TR" dirty="0"/>
              <a:t>zemini veya yumuşak kayaçları delmek, numune almak veya malzeme taşımak için kullanılan vidayı andıran spiralli bir delme aletidir.</a:t>
            </a:r>
          </a:p>
          <a:p>
            <a:r>
              <a:rPr lang="tr-TR" dirty="0"/>
              <a:t>Sondaj dünyasında "</a:t>
            </a:r>
            <a:r>
              <a:rPr lang="tr-TR" dirty="0" err="1"/>
              <a:t>Auger</a:t>
            </a:r>
            <a:r>
              <a:rPr lang="tr-TR" dirty="0"/>
              <a:t> Sondajı" (</a:t>
            </a:r>
            <a:r>
              <a:rPr lang="tr-TR" dirty="0" err="1"/>
              <a:t>Helezonik</a:t>
            </a:r>
            <a:r>
              <a:rPr lang="tr-TR" dirty="0"/>
              <a:t> Sondaj), yeraltı araştırmalarında en hızlı ve yaygın yöntemlerden biri olarak kabul edilir.</a:t>
            </a:r>
          </a:p>
          <a:p>
            <a:r>
              <a:rPr lang="tr-TR" dirty="0" err="1"/>
              <a:t>Auger</a:t>
            </a:r>
            <a:r>
              <a:rPr lang="tr-TR" dirty="0"/>
              <a:t>, merkezdeki bir milin etrafına sarılmış çelik kanatlardan oluşur. Matkap ucu zemine girip döndükçe:</a:t>
            </a:r>
          </a:p>
          <a:p>
            <a:pPr>
              <a:buFont typeface="+mj-lt"/>
              <a:buAutoNum type="arabicPeriod"/>
            </a:pPr>
            <a:r>
              <a:rPr lang="tr-TR" b="1" dirty="0"/>
              <a:t>Parçalama:</a:t>
            </a:r>
            <a:r>
              <a:rPr lang="tr-TR" dirty="0"/>
              <a:t> Uçtaki kesici dişler toprağı veya yumuşak kayayı parçalar.</a:t>
            </a:r>
          </a:p>
          <a:p>
            <a:pPr>
              <a:buFont typeface="+mj-lt"/>
              <a:buAutoNum type="arabicPeriod"/>
            </a:pPr>
            <a:r>
              <a:rPr lang="tr-TR" b="1" dirty="0"/>
              <a:t>Taşıma:</a:t>
            </a:r>
            <a:r>
              <a:rPr lang="tr-TR" dirty="0"/>
              <a:t> Arşimet vidası prensibiyle, parçalanan malzeme (kırıntı) helezon kanatları boyunca yukarı doğru taşınarak yüzeye çıkarılır.</a:t>
            </a:r>
          </a:p>
          <a:p>
            <a:endParaRPr lang="tr-TR" dirty="0"/>
          </a:p>
        </p:txBody>
      </p:sp>
      <p:pic>
        <p:nvPicPr>
          <p:cNvPr id="6" name="İçerik Yer Tutucusu 5">
            <a:extLst>
              <a:ext uri="{FF2B5EF4-FFF2-40B4-BE49-F238E27FC236}">
                <a16:creationId xmlns:a16="http://schemas.microsoft.com/office/drawing/2014/main" id="{9BCE6978-08D6-A520-26C1-A8AF0BC4E4FF}"/>
              </a:ext>
            </a:extLst>
          </p:cNvPr>
          <p:cNvPicPr>
            <a:picLocks noGrp="1" noChangeAspect="1"/>
          </p:cNvPicPr>
          <p:nvPr>
            <p:ph sz="half" idx="2"/>
          </p:nvPr>
        </p:nvPicPr>
        <p:blipFill>
          <a:blip r:embed="rId3"/>
          <a:stretch>
            <a:fillRect/>
          </a:stretch>
        </p:blipFill>
        <p:spPr>
          <a:xfrm>
            <a:off x="6172200" y="2058194"/>
            <a:ext cx="5181600" cy="3886200"/>
          </a:xfrm>
        </p:spPr>
      </p:pic>
    </p:spTree>
    <p:extLst>
      <p:ext uri="{BB962C8B-B14F-4D97-AF65-F5344CB8AC3E}">
        <p14:creationId xmlns:p14="http://schemas.microsoft.com/office/powerpoint/2010/main" val="358520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5C1415-08CD-8F81-AC70-B5F5169BFE51}"/>
              </a:ext>
            </a:extLst>
          </p:cNvPr>
          <p:cNvSpPr>
            <a:spLocks noGrp="1"/>
          </p:cNvSpPr>
          <p:nvPr>
            <p:ph type="title"/>
          </p:nvPr>
        </p:nvSpPr>
        <p:spPr/>
        <p:txBody>
          <a:bodyPr/>
          <a:lstStyle/>
          <a:p>
            <a:pPr algn="ctr"/>
            <a:r>
              <a:rPr lang="tr-TR" b="1" dirty="0">
                <a:latin typeface="ACADEMY ENGRAVED LET PLAIN:1.0" panose="02000000000000000000" pitchFamily="2" charset="0"/>
              </a:rPr>
              <a:t>KONSOLİDASYON</a:t>
            </a:r>
          </a:p>
        </p:txBody>
      </p:sp>
      <p:sp>
        <p:nvSpPr>
          <p:cNvPr id="3" name="İçerik Yer Tutucusu 2">
            <a:extLst>
              <a:ext uri="{FF2B5EF4-FFF2-40B4-BE49-F238E27FC236}">
                <a16:creationId xmlns:a16="http://schemas.microsoft.com/office/drawing/2014/main" id="{E0A0C260-ED59-334D-22FD-B5DF4CD62FDA}"/>
              </a:ext>
            </a:extLst>
          </p:cNvPr>
          <p:cNvSpPr>
            <a:spLocks noGrp="1"/>
          </p:cNvSpPr>
          <p:nvPr>
            <p:ph sz="half" idx="1"/>
          </p:nvPr>
        </p:nvSpPr>
        <p:spPr/>
        <p:txBody>
          <a:bodyPr>
            <a:normAutofit fontScale="92500" lnSpcReduction="10000"/>
          </a:bodyPr>
          <a:lstStyle/>
          <a:p>
            <a:r>
              <a:rPr lang="tr-TR" b="1" dirty="0"/>
              <a:t>Konsolidasyon deneyi</a:t>
            </a:r>
            <a:r>
              <a:rPr lang="tr-TR" dirty="0"/>
              <a:t>, özellikle killi ve ince </a:t>
            </a:r>
            <a:r>
              <a:rPr lang="tr-TR" dirty="0" err="1"/>
              <a:t>daneli</a:t>
            </a:r>
            <a:r>
              <a:rPr lang="tr-TR" dirty="0"/>
              <a:t> zeminlerin üzerine bir yük (bina, yol, baraj vb.) bindiğinde, zamanla ne kadar ve ne hızla çökeceğini (oturacağını) belirlemek için yapılan laboratuvar testidir.</a:t>
            </a:r>
          </a:p>
          <a:p>
            <a:r>
              <a:rPr lang="tr-TR" dirty="0"/>
              <a:t>Zemin mekaniğinde bu olaya </a:t>
            </a:r>
            <a:r>
              <a:rPr lang="tr-TR" b="1" dirty="0"/>
              <a:t>"konsolidasyon"</a:t>
            </a:r>
            <a:r>
              <a:rPr lang="tr-TR" dirty="0"/>
              <a:t> denir. Bu süreç, zemin boşluklarındaki suyun dışarı atılması ve zemin tanelerinin birbirine daha sıkı yaklaşması prensibine dayanır.</a:t>
            </a:r>
          </a:p>
          <a:p>
            <a:endParaRPr lang="tr-TR" dirty="0"/>
          </a:p>
        </p:txBody>
      </p:sp>
      <p:pic>
        <p:nvPicPr>
          <p:cNvPr id="6" name="İçerik Yer Tutucusu 5">
            <a:extLst>
              <a:ext uri="{FF2B5EF4-FFF2-40B4-BE49-F238E27FC236}">
                <a16:creationId xmlns:a16="http://schemas.microsoft.com/office/drawing/2014/main" id="{8AD34313-7301-224D-9124-E184E3AB9768}"/>
              </a:ext>
            </a:extLst>
          </p:cNvPr>
          <p:cNvPicPr>
            <a:picLocks noGrp="1" noChangeAspect="1"/>
          </p:cNvPicPr>
          <p:nvPr>
            <p:ph sz="half" idx="2"/>
          </p:nvPr>
        </p:nvPicPr>
        <p:blipFill>
          <a:blip r:embed="rId3"/>
          <a:stretch>
            <a:fillRect/>
          </a:stretch>
        </p:blipFill>
        <p:spPr>
          <a:xfrm>
            <a:off x="6172200" y="2058194"/>
            <a:ext cx="5181600" cy="3886200"/>
          </a:xfrm>
        </p:spPr>
      </p:pic>
    </p:spTree>
    <p:extLst>
      <p:ext uri="{BB962C8B-B14F-4D97-AF65-F5344CB8AC3E}">
        <p14:creationId xmlns:p14="http://schemas.microsoft.com/office/powerpoint/2010/main" val="834943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A28EC2-7A75-5CF5-12D7-464135203167}"/>
              </a:ext>
            </a:extLst>
          </p:cNvPr>
          <p:cNvSpPr>
            <a:spLocks noGrp="1"/>
          </p:cNvSpPr>
          <p:nvPr>
            <p:ph type="title"/>
          </p:nvPr>
        </p:nvSpPr>
        <p:spPr/>
        <p:txBody>
          <a:bodyPr/>
          <a:lstStyle/>
          <a:p>
            <a:pPr algn="ctr"/>
            <a:r>
              <a:rPr lang="tr-TR" b="1" dirty="0" err="1">
                <a:latin typeface="ACADEMY ENGRAVED LET PLAIN:1.0" panose="02000000000000000000" pitchFamily="2" charset="0"/>
              </a:rPr>
              <a:t>Atterberg</a:t>
            </a:r>
            <a:r>
              <a:rPr lang="tr-TR" b="1" dirty="0">
                <a:latin typeface="ACADEMY ENGRAVED LET PLAIN:1.0" panose="02000000000000000000" pitchFamily="2" charset="0"/>
              </a:rPr>
              <a:t> Deneyi</a:t>
            </a:r>
            <a:endParaRPr lang="tr-TR" dirty="0">
              <a:latin typeface="ACADEMY ENGRAVED LET PLAIN:1.0" panose="02000000000000000000" pitchFamily="2" charset="0"/>
            </a:endParaRPr>
          </a:p>
        </p:txBody>
      </p:sp>
      <p:sp>
        <p:nvSpPr>
          <p:cNvPr id="3" name="İçerik Yer Tutucusu 2">
            <a:extLst>
              <a:ext uri="{FF2B5EF4-FFF2-40B4-BE49-F238E27FC236}">
                <a16:creationId xmlns:a16="http://schemas.microsoft.com/office/drawing/2014/main" id="{E37C2F29-4098-57B7-987B-E31314F7CA86}"/>
              </a:ext>
            </a:extLst>
          </p:cNvPr>
          <p:cNvSpPr>
            <a:spLocks noGrp="1"/>
          </p:cNvSpPr>
          <p:nvPr>
            <p:ph sz="half" idx="1"/>
          </p:nvPr>
        </p:nvSpPr>
        <p:spPr/>
        <p:txBody>
          <a:bodyPr>
            <a:normAutofit fontScale="92500" lnSpcReduction="10000"/>
          </a:bodyPr>
          <a:lstStyle/>
          <a:p>
            <a:r>
              <a:rPr lang="tr-TR" b="1" dirty="0" err="1"/>
              <a:t>Atterberg</a:t>
            </a:r>
            <a:r>
              <a:rPr lang="tr-TR" b="1" dirty="0"/>
              <a:t> Limitleri Deneyi</a:t>
            </a:r>
            <a:r>
              <a:rPr lang="tr-TR" dirty="0"/>
              <a:t>, ince </a:t>
            </a:r>
            <a:r>
              <a:rPr lang="tr-TR" dirty="0" err="1"/>
              <a:t>daneli</a:t>
            </a:r>
            <a:r>
              <a:rPr lang="tr-TR" dirty="0"/>
              <a:t> zeminlerin (kil ve </a:t>
            </a:r>
            <a:r>
              <a:rPr lang="tr-TR" dirty="0" err="1"/>
              <a:t>silt</a:t>
            </a:r>
            <a:r>
              <a:rPr lang="tr-TR" dirty="0"/>
              <a:t>) su içeriğine bağlı olarak gösterdikleri fiziksel davranışları ve kıvam durumlarını belirlemek için yapılan bir laboratuvar testidir.</a:t>
            </a:r>
          </a:p>
          <a:p>
            <a:r>
              <a:rPr lang="tr-TR" dirty="0"/>
              <a:t>Zeminler, içerdikleri su miktarına göre katıdan sıvıya doğru dört farklı halde bulunabilirler. </a:t>
            </a:r>
            <a:r>
              <a:rPr lang="tr-TR" dirty="0" err="1"/>
              <a:t>Atterberg</a:t>
            </a:r>
            <a:r>
              <a:rPr lang="tr-TR" dirty="0"/>
              <a:t> limitleri, bu haller arasındaki </a:t>
            </a:r>
            <a:r>
              <a:rPr lang="tr-TR" b="1" dirty="0"/>
              <a:t>geçiş sınırlarını</a:t>
            </a:r>
            <a:r>
              <a:rPr lang="tr-TR" dirty="0"/>
              <a:t> (su muhtevalarını) temsil eder.</a:t>
            </a:r>
          </a:p>
          <a:p>
            <a:endParaRPr lang="tr-TR" dirty="0"/>
          </a:p>
        </p:txBody>
      </p:sp>
      <p:pic>
        <p:nvPicPr>
          <p:cNvPr id="6" name="İçerik Yer Tutucusu 5">
            <a:extLst>
              <a:ext uri="{FF2B5EF4-FFF2-40B4-BE49-F238E27FC236}">
                <a16:creationId xmlns:a16="http://schemas.microsoft.com/office/drawing/2014/main" id="{58A240DC-8238-2EBB-CB27-A5A944A2C638}"/>
              </a:ext>
            </a:extLst>
          </p:cNvPr>
          <p:cNvPicPr>
            <a:picLocks noGrp="1" noChangeAspect="1"/>
          </p:cNvPicPr>
          <p:nvPr>
            <p:ph sz="half" idx="2"/>
          </p:nvPr>
        </p:nvPicPr>
        <p:blipFill>
          <a:blip r:embed="rId3"/>
          <a:stretch>
            <a:fillRect/>
          </a:stretch>
        </p:blipFill>
        <p:spPr>
          <a:xfrm>
            <a:off x="7130005" y="2125663"/>
            <a:ext cx="3958541" cy="3778250"/>
          </a:xfrm>
        </p:spPr>
      </p:pic>
    </p:spTree>
    <p:extLst>
      <p:ext uri="{BB962C8B-B14F-4D97-AF65-F5344CB8AC3E}">
        <p14:creationId xmlns:p14="http://schemas.microsoft.com/office/powerpoint/2010/main" val="143964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B9D7DC-0718-0634-B227-423999B987BE}"/>
              </a:ext>
            </a:extLst>
          </p:cNvPr>
          <p:cNvSpPr>
            <a:spLocks noGrp="1"/>
          </p:cNvSpPr>
          <p:nvPr>
            <p:ph type="title"/>
          </p:nvPr>
        </p:nvSpPr>
        <p:spPr/>
        <p:txBody>
          <a:bodyPr/>
          <a:lstStyle/>
          <a:p>
            <a:pPr algn="ctr"/>
            <a:r>
              <a:rPr lang="tr-TR" b="1" dirty="0">
                <a:latin typeface="ACADEMY ENGRAVED LET PLAIN:1.0" panose="02000000000000000000" pitchFamily="2" charset="0"/>
              </a:rPr>
              <a:t>Plastik Limit Deneyi</a:t>
            </a:r>
          </a:p>
        </p:txBody>
      </p:sp>
      <p:sp>
        <p:nvSpPr>
          <p:cNvPr id="3" name="İçerik Yer Tutucusu 2">
            <a:extLst>
              <a:ext uri="{FF2B5EF4-FFF2-40B4-BE49-F238E27FC236}">
                <a16:creationId xmlns:a16="http://schemas.microsoft.com/office/drawing/2014/main" id="{C9ABA6E6-BD9D-03E5-4AE7-3C5FEC045C06}"/>
              </a:ext>
            </a:extLst>
          </p:cNvPr>
          <p:cNvSpPr>
            <a:spLocks noGrp="1"/>
          </p:cNvSpPr>
          <p:nvPr>
            <p:ph sz="half" idx="1"/>
          </p:nvPr>
        </p:nvSpPr>
        <p:spPr/>
        <p:txBody>
          <a:bodyPr/>
          <a:lstStyle/>
          <a:p>
            <a:r>
              <a:rPr lang="tr-TR" b="1" dirty="0"/>
              <a:t>Plastik Limit (PL)</a:t>
            </a:r>
            <a:r>
              <a:rPr lang="tr-TR" dirty="0"/>
              <a:t> deneyi, ince </a:t>
            </a:r>
            <a:r>
              <a:rPr lang="tr-TR" dirty="0" err="1"/>
              <a:t>daneli</a:t>
            </a:r>
            <a:r>
              <a:rPr lang="tr-TR" dirty="0"/>
              <a:t> bir zeminin (kil veya </a:t>
            </a:r>
            <a:r>
              <a:rPr lang="tr-TR" dirty="0" err="1"/>
              <a:t>silt</a:t>
            </a:r>
            <a:r>
              <a:rPr lang="tr-TR" dirty="0"/>
              <a:t>) </a:t>
            </a:r>
            <a:r>
              <a:rPr lang="tr-TR" b="1" dirty="0"/>
              <a:t>yarı katı</a:t>
            </a:r>
            <a:r>
              <a:rPr lang="tr-TR" dirty="0"/>
              <a:t> halden </a:t>
            </a:r>
            <a:r>
              <a:rPr lang="tr-TR" b="1" dirty="0"/>
              <a:t>plastik</a:t>
            </a:r>
            <a:r>
              <a:rPr lang="tr-TR" dirty="0"/>
              <a:t> hale geçtiği andaki su içeriğini (yüzdesini) belirlemek için yapılır.</a:t>
            </a:r>
          </a:p>
          <a:p>
            <a:r>
              <a:rPr lang="tr-TR" dirty="0"/>
              <a:t>Basitçe ifade etmek gerekirse; zeminin bir "oyun hamuru" gibi parçalanmadan şekil alabildiği en düşük su miktarını bulmayı amaçlar.</a:t>
            </a:r>
          </a:p>
          <a:p>
            <a:endParaRPr lang="tr-TR" dirty="0"/>
          </a:p>
        </p:txBody>
      </p:sp>
      <p:pic>
        <p:nvPicPr>
          <p:cNvPr id="6" name="İçerik Yer Tutucusu 5">
            <a:extLst>
              <a:ext uri="{FF2B5EF4-FFF2-40B4-BE49-F238E27FC236}">
                <a16:creationId xmlns:a16="http://schemas.microsoft.com/office/drawing/2014/main" id="{AED37341-09A7-36CA-B5B0-FEFB5CEB16D2}"/>
              </a:ext>
            </a:extLst>
          </p:cNvPr>
          <p:cNvPicPr>
            <a:picLocks noGrp="1" noChangeAspect="1"/>
          </p:cNvPicPr>
          <p:nvPr>
            <p:ph sz="half" idx="2"/>
          </p:nvPr>
        </p:nvPicPr>
        <p:blipFill>
          <a:blip r:embed="rId3"/>
          <a:stretch>
            <a:fillRect/>
          </a:stretch>
        </p:blipFill>
        <p:spPr>
          <a:xfrm>
            <a:off x="7164730" y="2125663"/>
            <a:ext cx="3946966" cy="3778250"/>
          </a:xfrm>
        </p:spPr>
      </p:pic>
    </p:spTree>
    <p:extLst>
      <p:ext uri="{BB962C8B-B14F-4D97-AF65-F5344CB8AC3E}">
        <p14:creationId xmlns:p14="http://schemas.microsoft.com/office/powerpoint/2010/main" val="2155193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6C83F2-1DCC-396E-9545-5FD42C2099C8}"/>
              </a:ext>
            </a:extLst>
          </p:cNvPr>
          <p:cNvSpPr>
            <a:spLocks noGrp="1"/>
          </p:cNvSpPr>
          <p:nvPr>
            <p:ph type="title"/>
          </p:nvPr>
        </p:nvSpPr>
        <p:spPr/>
        <p:txBody>
          <a:bodyPr/>
          <a:lstStyle/>
          <a:p>
            <a:pPr algn="ctr"/>
            <a:r>
              <a:rPr lang="tr-TR" b="1" dirty="0">
                <a:latin typeface="ACADEMY ENGRAVED LET PLAIN:1.0" panose="02000000000000000000" pitchFamily="2" charset="0"/>
              </a:rPr>
              <a:t>Plaka Yükleme Testi</a:t>
            </a:r>
          </a:p>
        </p:txBody>
      </p:sp>
      <p:sp>
        <p:nvSpPr>
          <p:cNvPr id="3" name="İçerik Yer Tutucusu 2">
            <a:extLst>
              <a:ext uri="{FF2B5EF4-FFF2-40B4-BE49-F238E27FC236}">
                <a16:creationId xmlns:a16="http://schemas.microsoft.com/office/drawing/2014/main" id="{8BB52FB7-BEAA-83F8-1853-E1FBFCC50177}"/>
              </a:ext>
            </a:extLst>
          </p:cNvPr>
          <p:cNvSpPr>
            <a:spLocks noGrp="1"/>
          </p:cNvSpPr>
          <p:nvPr>
            <p:ph sz="half" idx="1"/>
          </p:nvPr>
        </p:nvSpPr>
        <p:spPr>
          <a:xfrm>
            <a:off x="1251872" y="1540189"/>
            <a:ext cx="4313864" cy="3777622"/>
          </a:xfrm>
        </p:spPr>
        <p:txBody>
          <a:bodyPr>
            <a:normAutofit fontScale="85000" lnSpcReduction="20000"/>
          </a:bodyPr>
          <a:lstStyle/>
          <a:p>
            <a:r>
              <a:rPr lang="tr-TR" dirty="0"/>
              <a:t>İnşaat alanında zeminin doğrudan üzerine kurulacak olan temeli ne kadar taşıyabileceğini ve ne kadar çökeceğini (oturacağını) anlamak için yapılan, </a:t>
            </a:r>
            <a:r>
              <a:rPr lang="tr-TR" b="1" dirty="0"/>
              <a:t>yerindeki (in-</a:t>
            </a:r>
            <a:r>
              <a:rPr lang="tr-TR" b="1" dirty="0" err="1"/>
              <a:t>situ</a:t>
            </a:r>
            <a:r>
              <a:rPr lang="tr-TR" b="1" dirty="0"/>
              <a:t>)</a:t>
            </a:r>
            <a:r>
              <a:rPr lang="tr-TR" dirty="0"/>
              <a:t> en güvenilir deneylerden biridir.</a:t>
            </a:r>
          </a:p>
          <a:p>
            <a:r>
              <a:rPr lang="tr-TR" dirty="0"/>
              <a:t>Laboratuvar deneylerinin aksine, bu test arazide doğrudan zemin yüzeyinde veya bir araştırma çukurunun tabanında gerçekleştirilir.</a:t>
            </a:r>
          </a:p>
          <a:p>
            <a:endParaRPr lang="tr-TR" dirty="0"/>
          </a:p>
        </p:txBody>
      </p:sp>
      <p:sp>
        <p:nvSpPr>
          <p:cNvPr id="4" name="İçerik Yer Tutucusu 3">
            <a:extLst>
              <a:ext uri="{FF2B5EF4-FFF2-40B4-BE49-F238E27FC236}">
                <a16:creationId xmlns:a16="http://schemas.microsoft.com/office/drawing/2014/main" id="{64C9EB27-7333-EC32-D7D6-CE9FF70EB5F0}"/>
              </a:ext>
            </a:extLst>
          </p:cNvPr>
          <p:cNvSpPr>
            <a:spLocks noGrp="1"/>
          </p:cNvSpPr>
          <p:nvPr>
            <p:ph sz="half" idx="2"/>
          </p:nvPr>
        </p:nvSpPr>
        <p:spPr>
          <a:xfrm>
            <a:off x="6096000" y="1540189"/>
            <a:ext cx="4313864" cy="3777622"/>
          </a:xfrm>
        </p:spPr>
        <p:txBody>
          <a:bodyPr>
            <a:normAutofit fontScale="85000" lnSpcReduction="20000"/>
          </a:bodyPr>
          <a:lstStyle/>
          <a:p>
            <a:r>
              <a:rPr lang="tr-TR" dirty="0"/>
              <a:t>Havalimanı pistleri ve karayolu zeminlerinin kontrolünde.</a:t>
            </a:r>
          </a:p>
          <a:p>
            <a:r>
              <a:rPr lang="tr-TR" dirty="0"/>
              <a:t>Fabrika zeminleri ve </a:t>
            </a:r>
            <a:r>
              <a:rPr lang="tr-TR" dirty="0" err="1"/>
              <a:t>radye</a:t>
            </a:r>
            <a:r>
              <a:rPr lang="tr-TR" dirty="0"/>
              <a:t> temel tasarımlarında.</a:t>
            </a:r>
          </a:p>
          <a:p>
            <a:r>
              <a:rPr lang="tr-TR" dirty="0"/>
              <a:t>Dolgu alanlarının yeterince sıkışıp sıkışmadığının denetiminde.</a:t>
            </a:r>
          </a:p>
          <a:p>
            <a:endParaRPr lang="tr-TR" dirty="0"/>
          </a:p>
        </p:txBody>
      </p:sp>
      <p:pic>
        <p:nvPicPr>
          <p:cNvPr id="6" name="Resim 5">
            <a:extLst>
              <a:ext uri="{FF2B5EF4-FFF2-40B4-BE49-F238E27FC236}">
                <a16:creationId xmlns:a16="http://schemas.microsoft.com/office/drawing/2014/main" id="{C50A2250-8364-231F-7749-B6DF8F347F38}"/>
              </a:ext>
            </a:extLst>
          </p:cNvPr>
          <p:cNvPicPr>
            <a:picLocks noChangeAspect="1"/>
          </p:cNvPicPr>
          <p:nvPr/>
        </p:nvPicPr>
        <p:blipFill>
          <a:blip r:embed="rId3"/>
          <a:stretch>
            <a:fillRect/>
          </a:stretch>
        </p:blipFill>
        <p:spPr>
          <a:xfrm>
            <a:off x="6096000" y="3611302"/>
            <a:ext cx="5408611" cy="3113590"/>
          </a:xfrm>
          <a:prstGeom prst="rect">
            <a:avLst/>
          </a:prstGeom>
        </p:spPr>
      </p:pic>
    </p:spTree>
    <p:extLst>
      <p:ext uri="{BB962C8B-B14F-4D97-AF65-F5344CB8AC3E}">
        <p14:creationId xmlns:p14="http://schemas.microsoft.com/office/powerpoint/2010/main" val="210928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3E95BC-02C0-4C4D-1581-8E1391CC92B7}"/>
              </a:ext>
            </a:extLst>
          </p:cNvPr>
          <p:cNvSpPr>
            <a:spLocks noGrp="1"/>
          </p:cNvSpPr>
          <p:nvPr>
            <p:ph type="title"/>
          </p:nvPr>
        </p:nvSpPr>
        <p:spPr/>
        <p:txBody>
          <a:bodyPr/>
          <a:lstStyle/>
          <a:p>
            <a:pPr algn="ctr"/>
            <a:r>
              <a:rPr lang="tr-TR" b="1" dirty="0">
                <a:latin typeface="ACADEMY ENGRAVED LET PLAIN:1.0" panose="02000000000000000000" pitchFamily="2" charset="0"/>
              </a:rPr>
              <a:t>SİSMİK </a:t>
            </a:r>
            <a:r>
              <a:rPr lang="tr-TR" sz="4400" b="1" dirty="0">
                <a:latin typeface="ACADEMY ENGRAVED LET PLAIN:1.0" panose="02000000000000000000" pitchFamily="2" charset="0"/>
              </a:rPr>
              <a:t>ÖLÇÜM</a:t>
            </a:r>
            <a:r>
              <a:rPr lang="tr-TR" b="1" dirty="0">
                <a:latin typeface="ACADEMY ENGRAVED LET PLAIN:1.0" panose="02000000000000000000" pitchFamily="2" charset="0"/>
              </a:rPr>
              <a:t> ALMA </a:t>
            </a:r>
          </a:p>
        </p:txBody>
      </p:sp>
      <p:sp>
        <p:nvSpPr>
          <p:cNvPr id="3" name="İçerik Yer Tutucusu 2">
            <a:extLst>
              <a:ext uri="{FF2B5EF4-FFF2-40B4-BE49-F238E27FC236}">
                <a16:creationId xmlns:a16="http://schemas.microsoft.com/office/drawing/2014/main" id="{108EAAEA-F62E-45EA-59D5-9069D34ADC9B}"/>
              </a:ext>
            </a:extLst>
          </p:cNvPr>
          <p:cNvSpPr>
            <a:spLocks noGrp="1"/>
          </p:cNvSpPr>
          <p:nvPr>
            <p:ph sz="half" idx="1"/>
          </p:nvPr>
        </p:nvSpPr>
        <p:spPr>
          <a:xfrm>
            <a:off x="838200" y="1690688"/>
            <a:ext cx="4962993" cy="4739141"/>
          </a:xfrm>
        </p:spPr>
        <p:txBody>
          <a:bodyPr>
            <a:normAutofit fontScale="85000" lnSpcReduction="20000"/>
          </a:bodyPr>
          <a:lstStyle/>
          <a:p>
            <a:r>
              <a:rPr lang="tr-TR" dirty="0">
                <a:latin typeface="American Typewriter" panose="02090604020004020304" pitchFamily="18" charset="0"/>
              </a:rPr>
              <a:t>Sismik, jeofizikçilerin yeraltını incelemek için kullandığı birçok güçlü araçtan (</a:t>
            </a:r>
            <a:r>
              <a:rPr lang="tr-TR" dirty="0" err="1">
                <a:latin typeface="American Typewriter" panose="02090604020004020304" pitchFamily="18" charset="0"/>
              </a:rPr>
              <a:t>Gravite</a:t>
            </a:r>
            <a:r>
              <a:rPr lang="tr-TR" dirty="0">
                <a:latin typeface="American Typewriter" panose="02090604020004020304" pitchFamily="18" charset="0"/>
              </a:rPr>
              <a:t>, Manyetik, Elektrik vb.) sadece biridir. Bir jeofizikçi, problemi çözmek için en uygun yöntemi seçer ve bu çoğu zaman </a:t>
            </a:r>
            <a:r>
              <a:rPr lang="tr-TR" b="1" dirty="0">
                <a:latin typeface="American Typewriter" panose="02090604020004020304" pitchFamily="18" charset="0"/>
              </a:rPr>
              <a:t>sismik yöntem</a:t>
            </a:r>
            <a:r>
              <a:rPr lang="tr-TR" dirty="0">
                <a:latin typeface="American Typewriter" panose="02090604020004020304" pitchFamily="18" charset="0"/>
              </a:rPr>
              <a:t> olur.</a:t>
            </a:r>
          </a:p>
          <a:p>
            <a:r>
              <a:rPr lang="tr-TR" dirty="0">
                <a:latin typeface="American Typewriter" panose="02090604020004020304" pitchFamily="18" charset="0"/>
              </a:rPr>
              <a:t>Sismik, </a:t>
            </a:r>
            <a:r>
              <a:rPr lang="tr-TR" b="1" dirty="0">
                <a:latin typeface="American Typewriter" panose="02090604020004020304" pitchFamily="18" charset="0"/>
              </a:rPr>
              <a:t>Jeofizik</a:t>
            </a:r>
            <a:r>
              <a:rPr lang="tr-TR" dirty="0">
                <a:latin typeface="American Typewriter" panose="02090604020004020304" pitchFamily="18" charset="0"/>
              </a:rPr>
              <a:t> biliminin en önemli ve en sık kullanılan </a:t>
            </a:r>
            <a:r>
              <a:rPr lang="tr-TR" b="1" dirty="0">
                <a:latin typeface="American Typewriter" panose="02090604020004020304" pitchFamily="18" charset="0"/>
              </a:rPr>
              <a:t>yöntemlerinden</a:t>
            </a:r>
            <a:r>
              <a:rPr lang="tr-TR" dirty="0">
                <a:latin typeface="American Typewriter" panose="02090604020004020304" pitchFamily="18" charset="0"/>
              </a:rPr>
              <a:t> biridir.</a:t>
            </a:r>
          </a:p>
          <a:p>
            <a:r>
              <a:rPr lang="tr-TR" dirty="0">
                <a:latin typeface="American Typewriter" panose="02090604020004020304" pitchFamily="18" charset="0"/>
              </a:rPr>
              <a:t>Sismik yöntemler, yeraltındaki yapıları incelemek için </a:t>
            </a:r>
            <a:r>
              <a:rPr lang="tr-TR" b="1" dirty="0">
                <a:latin typeface="American Typewriter" panose="02090604020004020304" pitchFamily="18" charset="0"/>
              </a:rPr>
              <a:t>sismik dalgaların (elastik enerji dalgaları)</a:t>
            </a:r>
            <a:r>
              <a:rPr lang="tr-TR" dirty="0">
                <a:latin typeface="American Typewriter" panose="02090604020004020304" pitchFamily="18" charset="0"/>
              </a:rPr>
              <a:t> davranışlarını kullanır.</a:t>
            </a:r>
          </a:p>
          <a:p>
            <a:endParaRPr lang="tr-TR" dirty="0"/>
          </a:p>
        </p:txBody>
      </p:sp>
      <p:pic>
        <p:nvPicPr>
          <p:cNvPr id="6" name="İçerik Yer Tutucusu 5">
            <a:extLst>
              <a:ext uri="{FF2B5EF4-FFF2-40B4-BE49-F238E27FC236}">
                <a16:creationId xmlns:a16="http://schemas.microsoft.com/office/drawing/2014/main" id="{FE9F7832-F345-557F-B3BA-0CF8AA13F222}"/>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172200" y="1690688"/>
            <a:ext cx="5181600" cy="4035647"/>
          </a:xfrm>
        </p:spPr>
      </p:pic>
    </p:spTree>
    <p:extLst>
      <p:ext uri="{BB962C8B-B14F-4D97-AF65-F5344CB8AC3E}">
        <p14:creationId xmlns:p14="http://schemas.microsoft.com/office/powerpoint/2010/main" val="82195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0E5C1D-6DF9-CB07-FDB8-A85EC891714D}"/>
              </a:ext>
            </a:extLst>
          </p:cNvPr>
          <p:cNvSpPr>
            <a:spLocks noGrp="1"/>
          </p:cNvSpPr>
          <p:nvPr>
            <p:ph type="title"/>
          </p:nvPr>
        </p:nvSpPr>
        <p:spPr/>
        <p:txBody>
          <a:bodyPr/>
          <a:lstStyle/>
          <a:p>
            <a:pPr algn="ctr"/>
            <a:r>
              <a:rPr lang="tr-TR" b="1" dirty="0">
                <a:latin typeface="ACADEMY ENGRAVED LET PLAIN:1.0" panose="02000000000000000000" pitchFamily="2" charset="0"/>
              </a:rPr>
              <a:t>Küm Konisi Testi</a:t>
            </a:r>
          </a:p>
        </p:txBody>
      </p:sp>
      <p:sp>
        <p:nvSpPr>
          <p:cNvPr id="3" name="İçerik Yer Tutucusu 2">
            <a:extLst>
              <a:ext uri="{FF2B5EF4-FFF2-40B4-BE49-F238E27FC236}">
                <a16:creationId xmlns:a16="http://schemas.microsoft.com/office/drawing/2014/main" id="{5ABB7703-5A48-0D8C-AA27-D731658A2B35}"/>
              </a:ext>
            </a:extLst>
          </p:cNvPr>
          <p:cNvSpPr>
            <a:spLocks noGrp="1"/>
          </p:cNvSpPr>
          <p:nvPr>
            <p:ph sz="half" idx="1"/>
          </p:nvPr>
        </p:nvSpPr>
        <p:spPr/>
        <p:txBody>
          <a:bodyPr>
            <a:normAutofit fontScale="92500" lnSpcReduction="20000"/>
          </a:bodyPr>
          <a:lstStyle/>
          <a:p>
            <a:r>
              <a:rPr lang="tr-TR" dirty="0"/>
              <a:t>İnşaat sahalarında yapılan dolgu işlemlerinin (yol, baraj, havaalanı veya bina temeli altı dolgusu) ne kadar iyi </a:t>
            </a:r>
            <a:r>
              <a:rPr lang="tr-TR" b="1" dirty="0"/>
              <a:t>sıkıştırıldığını</a:t>
            </a:r>
            <a:r>
              <a:rPr lang="tr-TR" dirty="0"/>
              <a:t> kontrol etmek için kullanılan en yaygın yerinde (</a:t>
            </a:r>
            <a:r>
              <a:rPr lang="tr-TR" b="1" dirty="0"/>
              <a:t>in-</a:t>
            </a:r>
            <a:r>
              <a:rPr lang="tr-TR" b="1" dirty="0" err="1"/>
              <a:t>situ</a:t>
            </a:r>
            <a:r>
              <a:rPr lang="tr-TR" dirty="0"/>
              <a:t>) deney yöntemidir.</a:t>
            </a:r>
          </a:p>
          <a:p>
            <a:r>
              <a:rPr lang="tr-TR" dirty="0"/>
              <a:t>Özellikle karayolu yapımında, serilen toprak veya asfalt altı malzemenin (</a:t>
            </a:r>
            <a:r>
              <a:rPr lang="tr-TR" dirty="0" err="1"/>
              <a:t>stablize</a:t>
            </a:r>
            <a:r>
              <a:rPr lang="tr-TR" dirty="0"/>
              <a:t>) projedeki kadar sağlam olup olmadığını anlamak için hayati önem taşır.</a:t>
            </a:r>
          </a:p>
          <a:p>
            <a:endParaRPr lang="tr-TR" dirty="0"/>
          </a:p>
        </p:txBody>
      </p:sp>
      <p:sp>
        <p:nvSpPr>
          <p:cNvPr id="4" name="İçerik Yer Tutucusu 3">
            <a:extLst>
              <a:ext uri="{FF2B5EF4-FFF2-40B4-BE49-F238E27FC236}">
                <a16:creationId xmlns:a16="http://schemas.microsoft.com/office/drawing/2014/main" id="{092E86A5-2214-2DBB-FA8D-E8E9507F0E61}"/>
              </a:ext>
            </a:extLst>
          </p:cNvPr>
          <p:cNvSpPr>
            <a:spLocks noGrp="1"/>
          </p:cNvSpPr>
          <p:nvPr>
            <p:ph sz="half" idx="2"/>
          </p:nvPr>
        </p:nvSpPr>
        <p:spPr/>
        <p:txBody>
          <a:bodyPr>
            <a:normAutofit fontScale="92500" lnSpcReduction="20000"/>
          </a:bodyPr>
          <a:lstStyle/>
          <a:p>
            <a:r>
              <a:rPr lang="tr-TR" dirty="0"/>
              <a:t>Elde edilen bu sonuç, laboratuvar ortamında yapılan </a:t>
            </a:r>
            <a:r>
              <a:rPr lang="tr-TR" b="1" dirty="0" err="1"/>
              <a:t>Proktor</a:t>
            </a:r>
            <a:r>
              <a:rPr lang="tr-TR" b="1" dirty="0"/>
              <a:t> Deneyi</a:t>
            </a:r>
            <a:r>
              <a:rPr lang="tr-TR" dirty="0"/>
              <a:t> sonucuyla karşılaştırılır. Bu karşılaştırmaya </a:t>
            </a:r>
            <a:r>
              <a:rPr lang="tr-TR" b="1" dirty="0"/>
              <a:t>"</a:t>
            </a:r>
            <a:r>
              <a:rPr lang="tr-TR" b="1" dirty="0" err="1"/>
              <a:t>Rölativ</a:t>
            </a:r>
            <a:r>
              <a:rPr lang="tr-TR" b="1" dirty="0"/>
              <a:t> </a:t>
            </a:r>
            <a:r>
              <a:rPr lang="tr-TR" b="1" dirty="0" err="1"/>
              <a:t>Kompaksiyon</a:t>
            </a:r>
            <a:r>
              <a:rPr lang="tr-TR" b="1" dirty="0"/>
              <a:t>" (Sıkışma Yüzdesi)</a:t>
            </a:r>
            <a:r>
              <a:rPr lang="tr-TR" dirty="0"/>
              <a:t> denir.</a:t>
            </a:r>
          </a:p>
          <a:p>
            <a:pPr>
              <a:buFont typeface="Arial" panose="020B0604020202020204" pitchFamily="34" charset="0"/>
              <a:buChar char="•"/>
            </a:pPr>
            <a:r>
              <a:rPr lang="tr-TR" b="1" dirty="0"/>
              <a:t>Eğer sonuç %95 - %100 arasındaysa:</a:t>
            </a:r>
            <a:r>
              <a:rPr lang="tr-TR" dirty="0"/>
              <a:t> Dolgu yeterince sıkıştırılmıştır, üzerine diğer katman çıkılabilir.</a:t>
            </a:r>
          </a:p>
          <a:p>
            <a:pPr>
              <a:buFont typeface="Arial" panose="020B0604020202020204" pitchFamily="34" charset="0"/>
              <a:buChar char="•"/>
            </a:pPr>
            <a:r>
              <a:rPr lang="tr-TR" b="1" dirty="0"/>
              <a:t>Eğer sonuç düşükse:</a:t>
            </a:r>
            <a:r>
              <a:rPr lang="tr-TR" dirty="0"/>
              <a:t> Silindir yeterince çalışmamıştır, dolgu tekrar sıkıştırılmalıdır.</a:t>
            </a:r>
          </a:p>
          <a:p>
            <a:endParaRPr lang="tr-TR" dirty="0"/>
          </a:p>
        </p:txBody>
      </p:sp>
    </p:spTree>
    <p:extLst>
      <p:ext uri="{BB962C8B-B14F-4D97-AF65-F5344CB8AC3E}">
        <p14:creationId xmlns:p14="http://schemas.microsoft.com/office/powerpoint/2010/main" val="262575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26490A3A-F928-CE62-C26A-4F87F691D4A5}"/>
              </a:ext>
            </a:extLst>
          </p:cNvPr>
          <p:cNvPicPr>
            <a:picLocks noGrp="1" noChangeAspect="1"/>
          </p:cNvPicPr>
          <p:nvPr>
            <p:ph idx="1"/>
          </p:nvPr>
        </p:nvPicPr>
        <p:blipFill>
          <a:blip r:embed="rId3"/>
          <a:stretch>
            <a:fillRect/>
          </a:stretch>
        </p:blipFill>
        <p:spPr>
          <a:xfrm>
            <a:off x="1768597" y="289367"/>
            <a:ext cx="9573968" cy="6279266"/>
          </a:xfrm>
        </p:spPr>
      </p:pic>
    </p:spTree>
    <p:extLst>
      <p:ext uri="{BB962C8B-B14F-4D97-AF65-F5344CB8AC3E}">
        <p14:creationId xmlns:p14="http://schemas.microsoft.com/office/powerpoint/2010/main" val="923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D79FD0-E310-33FF-FEF9-DAA8E770A20B}"/>
              </a:ext>
            </a:extLst>
          </p:cNvPr>
          <p:cNvSpPr>
            <a:spLocks noGrp="1"/>
          </p:cNvSpPr>
          <p:nvPr>
            <p:ph type="title"/>
          </p:nvPr>
        </p:nvSpPr>
        <p:spPr/>
        <p:txBody>
          <a:bodyPr/>
          <a:lstStyle/>
          <a:p>
            <a:pPr algn="ctr"/>
            <a:r>
              <a:rPr lang="tr-TR" b="1" dirty="0">
                <a:latin typeface="ACADEMY ENGRAVED LET PLAIN:1.0" panose="02000000000000000000" pitchFamily="2" charset="0"/>
              </a:rPr>
              <a:t>Metilen Mavisi Deneyi</a:t>
            </a:r>
          </a:p>
        </p:txBody>
      </p:sp>
      <p:sp>
        <p:nvSpPr>
          <p:cNvPr id="3" name="İçerik Yer Tutucusu 2">
            <a:extLst>
              <a:ext uri="{FF2B5EF4-FFF2-40B4-BE49-F238E27FC236}">
                <a16:creationId xmlns:a16="http://schemas.microsoft.com/office/drawing/2014/main" id="{4431233B-A58C-A60C-F3C7-C2A1C8CC19D9}"/>
              </a:ext>
            </a:extLst>
          </p:cNvPr>
          <p:cNvSpPr>
            <a:spLocks noGrp="1"/>
          </p:cNvSpPr>
          <p:nvPr>
            <p:ph sz="half" idx="1"/>
          </p:nvPr>
        </p:nvSpPr>
        <p:spPr/>
        <p:txBody>
          <a:bodyPr>
            <a:normAutofit fontScale="55000" lnSpcReduction="20000"/>
          </a:bodyPr>
          <a:lstStyle/>
          <a:p>
            <a:r>
              <a:rPr lang="tr-TR" b="1" dirty="0"/>
              <a:t>Metilen Mavisi Deneyi</a:t>
            </a:r>
            <a:r>
              <a:rPr lang="tr-TR" dirty="0"/>
              <a:t>, özellikle zemin mekaniği ve beton teknolojisinde, ince </a:t>
            </a:r>
            <a:r>
              <a:rPr lang="tr-TR" dirty="0" err="1"/>
              <a:t>daneli</a:t>
            </a:r>
            <a:r>
              <a:rPr lang="tr-TR" dirty="0"/>
              <a:t> zeminlerin veya agregaların içindeki </a:t>
            </a:r>
            <a:r>
              <a:rPr lang="tr-TR" b="1" dirty="0"/>
              <a:t>kil miktarını ve bu kilin aktivitesini (şişme potansiyelini)</a:t>
            </a:r>
            <a:r>
              <a:rPr lang="tr-TR" dirty="0"/>
              <a:t> belirlemek için kullanılan hızlı ve etkili bir testtir.</a:t>
            </a:r>
          </a:p>
          <a:p>
            <a:r>
              <a:rPr lang="tr-TR" dirty="0"/>
              <a:t>Özellikle </a:t>
            </a:r>
            <a:r>
              <a:rPr lang="tr-TR" dirty="0" err="1"/>
              <a:t>Atterberg</a:t>
            </a:r>
            <a:r>
              <a:rPr lang="tr-TR" dirty="0"/>
              <a:t> limitleri deneyine (Likit Limit, Plastik Limit) alternatif veya destekleyici bir "indis" deneyi olarak kabul edilir.</a:t>
            </a:r>
          </a:p>
          <a:p>
            <a:endParaRPr lang="tr-TR" dirty="0"/>
          </a:p>
        </p:txBody>
      </p:sp>
      <p:sp>
        <p:nvSpPr>
          <p:cNvPr id="4" name="İçerik Yer Tutucusu 3">
            <a:extLst>
              <a:ext uri="{FF2B5EF4-FFF2-40B4-BE49-F238E27FC236}">
                <a16:creationId xmlns:a16="http://schemas.microsoft.com/office/drawing/2014/main" id="{AC132196-A4A0-EA87-AFDB-71B9B53345EA}"/>
              </a:ext>
            </a:extLst>
          </p:cNvPr>
          <p:cNvSpPr>
            <a:spLocks noGrp="1"/>
          </p:cNvSpPr>
          <p:nvPr>
            <p:ph sz="half" idx="2"/>
          </p:nvPr>
        </p:nvSpPr>
        <p:spPr/>
        <p:txBody>
          <a:bodyPr>
            <a:normAutofit fontScale="55000" lnSpcReduction="20000"/>
          </a:bodyPr>
          <a:lstStyle/>
          <a:p>
            <a:r>
              <a:rPr lang="tr-TR" dirty="0"/>
              <a:t>Deney, bir çözeltinin numune üzerine damlatılması ve kağıt üzerinde "hare" (halka) oluşumunun gözlenmesi esasına dayanır:</a:t>
            </a:r>
          </a:p>
          <a:p>
            <a:pPr>
              <a:buFont typeface="+mj-lt"/>
              <a:buAutoNum type="arabicPeriod"/>
            </a:pPr>
            <a:r>
              <a:rPr lang="tr-TR" b="1" dirty="0"/>
              <a:t>Süspansiyon Hazırlama:</a:t>
            </a:r>
            <a:r>
              <a:rPr lang="tr-TR" dirty="0"/>
              <a:t> Belirli miktarda kurutulmuş ve elenmiş (genellikle 0.075 mm altı) numune, saf su ile karıştırılarak bir süspansiyon oluşturulur.</a:t>
            </a:r>
          </a:p>
          <a:p>
            <a:pPr>
              <a:buFont typeface="+mj-lt"/>
              <a:buAutoNum type="arabicPeriod"/>
            </a:pPr>
            <a:r>
              <a:rPr lang="tr-TR" b="1" dirty="0"/>
              <a:t>Boyanın Eklenmesi:</a:t>
            </a:r>
            <a:r>
              <a:rPr lang="tr-TR" dirty="0"/>
              <a:t> Süspansiyona, standart derişimdeki metilen mavisi çözeltisinden belirli aralıklarla (örneğin her seferinde 5 ml) ekleme yapılır.</a:t>
            </a:r>
          </a:p>
          <a:p>
            <a:pPr>
              <a:buFont typeface="+mj-lt"/>
              <a:buAutoNum type="arabicPeriod"/>
            </a:pPr>
            <a:r>
              <a:rPr lang="tr-TR" b="1" dirty="0"/>
              <a:t>Karıştırma:</a:t>
            </a:r>
            <a:r>
              <a:rPr lang="tr-TR" dirty="0"/>
              <a:t> Her eklemeden sonra karışım sürekli olarak mekanik karıştırıcı ile karıştırılır.</a:t>
            </a:r>
          </a:p>
          <a:p>
            <a:pPr>
              <a:buFont typeface="+mj-lt"/>
              <a:buAutoNum type="arabicPeriod"/>
            </a:pPr>
            <a:r>
              <a:rPr lang="tr-TR" b="1" dirty="0"/>
              <a:t>Leke Testi (Halo Testi):</a:t>
            </a:r>
            <a:r>
              <a:rPr lang="tr-TR" dirty="0"/>
              <a:t> Karışımdan bir cam baget yardımıyla bir damla alınır ve standart bir kurutma kağıdı (filtre kağıdı) üzerine damlatılır.</a:t>
            </a:r>
          </a:p>
          <a:p>
            <a:pPr>
              <a:buFont typeface="+mj-lt"/>
              <a:buAutoNum type="arabicPeriod"/>
            </a:pPr>
            <a:r>
              <a:rPr lang="tr-TR" b="1" dirty="0"/>
              <a:t>Uç Noktanın Belirlenmesi:</a:t>
            </a:r>
            <a:r>
              <a:rPr lang="tr-TR" dirty="0"/>
              <a:t> * Başlangıçta kağıt üzerinde sadece koyu mavi bir merkez oluşur.</a:t>
            </a:r>
          </a:p>
          <a:p>
            <a:pPr marL="742950" lvl="1" indent="-285750">
              <a:buFont typeface="+mj-lt"/>
              <a:buAutoNum type="arabicPeriod"/>
            </a:pPr>
            <a:r>
              <a:rPr lang="tr-TR" dirty="0"/>
              <a:t>Kil doygunluğa ulaştığında, yani daha fazla boya ememediğinde, merkezdeki koyu mavi damlanın etrafında </a:t>
            </a:r>
            <a:r>
              <a:rPr lang="tr-TR" b="1" dirty="0"/>
              <a:t>açık mavi bir halka (hare)</a:t>
            </a:r>
            <a:r>
              <a:rPr lang="tr-TR" dirty="0"/>
              <a:t> oluşmaya başlar.</a:t>
            </a:r>
          </a:p>
          <a:p>
            <a:pPr marL="742950" lvl="1" indent="-285750">
              <a:buFont typeface="+mj-lt"/>
              <a:buAutoNum type="arabicPeriod"/>
            </a:pPr>
            <a:r>
              <a:rPr lang="tr-TR" dirty="0"/>
              <a:t>Bu halka 5 dakika boyunca kaybolmadan kalıyorsa deney sonlandırılır.</a:t>
            </a:r>
          </a:p>
          <a:p>
            <a:endParaRPr lang="tr-TR" dirty="0"/>
          </a:p>
        </p:txBody>
      </p:sp>
      <p:pic>
        <p:nvPicPr>
          <p:cNvPr id="10" name="Resim 9">
            <a:extLst>
              <a:ext uri="{FF2B5EF4-FFF2-40B4-BE49-F238E27FC236}">
                <a16:creationId xmlns:a16="http://schemas.microsoft.com/office/drawing/2014/main" id="{17700462-BD6E-6900-3FD8-E93048799F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759576" y="2846825"/>
            <a:ext cx="5143500" cy="3292997"/>
          </a:xfrm>
          <a:prstGeom prst="rect">
            <a:avLst/>
          </a:prstGeom>
        </p:spPr>
      </p:pic>
    </p:spTree>
    <p:extLst>
      <p:ext uri="{BB962C8B-B14F-4D97-AF65-F5344CB8AC3E}">
        <p14:creationId xmlns:p14="http://schemas.microsoft.com/office/powerpoint/2010/main" val="344602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D93F50-5CF7-8113-EB88-F7795FCE80E3}"/>
              </a:ext>
            </a:extLst>
          </p:cNvPr>
          <p:cNvSpPr>
            <a:spLocks noGrp="1"/>
          </p:cNvSpPr>
          <p:nvPr>
            <p:ph type="title"/>
          </p:nvPr>
        </p:nvSpPr>
        <p:spPr/>
        <p:txBody>
          <a:bodyPr/>
          <a:lstStyle/>
          <a:p>
            <a:pPr algn="ctr"/>
            <a:r>
              <a:rPr lang="tr-TR" b="1" dirty="0" err="1">
                <a:effectLst/>
                <a:latin typeface="ACADEMY ENGRAVED LET PLAIN:1.0" panose="02000000000000000000" pitchFamily="2" charset="0"/>
              </a:rPr>
              <a:t>Presiyometre</a:t>
            </a:r>
            <a:r>
              <a:rPr lang="tr-TR" b="1" dirty="0">
                <a:effectLst/>
                <a:latin typeface="ACADEMY ENGRAVED LET PLAIN:1.0" panose="02000000000000000000" pitchFamily="2" charset="0"/>
              </a:rPr>
              <a:t> Deneyi</a:t>
            </a:r>
            <a:endParaRPr lang="tr-TR" dirty="0">
              <a:latin typeface="ACADEMY ENGRAVED LET PLAIN:1.0" panose="02000000000000000000" pitchFamily="2" charset="0"/>
            </a:endParaRPr>
          </a:p>
        </p:txBody>
      </p:sp>
      <p:sp>
        <p:nvSpPr>
          <p:cNvPr id="3" name="İçerik Yer Tutucusu 2">
            <a:extLst>
              <a:ext uri="{FF2B5EF4-FFF2-40B4-BE49-F238E27FC236}">
                <a16:creationId xmlns:a16="http://schemas.microsoft.com/office/drawing/2014/main" id="{7116A1AA-A121-1CDD-F579-8CF3B6D04ADA}"/>
              </a:ext>
            </a:extLst>
          </p:cNvPr>
          <p:cNvSpPr>
            <a:spLocks noGrp="1"/>
          </p:cNvSpPr>
          <p:nvPr>
            <p:ph sz="half" idx="1"/>
          </p:nvPr>
        </p:nvSpPr>
        <p:spPr/>
        <p:txBody>
          <a:bodyPr>
            <a:normAutofit fontScale="77500" lnSpcReduction="20000"/>
          </a:bodyPr>
          <a:lstStyle/>
          <a:p>
            <a:r>
              <a:rPr lang="tr-TR" dirty="0"/>
              <a:t>zemin etüdü çalışmalarında kullanılan ve zeminin </a:t>
            </a:r>
            <a:r>
              <a:rPr lang="tr-TR" b="1" dirty="0"/>
              <a:t>yerindeki (in-</a:t>
            </a:r>
            <a:r>
              <a:rPr lang="tr-TR" b="1" dirty="0" err="1"/>
              <a:t>situ</a:t>
            </a:r>
            <a:r>
              <a:rPr lang="tr-TR" b="1" dirty="0"/>
              <a:t>)</a:t>
            </a:r>
            <a:r>
              <a:rPr lang="tr-TR" dirty="0"/>
              <a:t> gerilme-deformasyon özelliklerini ölçen en gelişmiş </a:t>
            </a:r>
            <a:r>
              <a:rPr lang="tr-TR" dirty="0" err="1"/>
              <a:t>jeoteknik</a:t>
            </a:r>
            <a:r>
              <a:rPr lang="tr-TR" dirty="0"/>
              <a:t> deney cihazlarından biridir.</a:t>
            </a:r>
            <a:r>
              <a:rPr lang="tr-TR" dirty="0">
                <a:effectLst/>
                <a:latin typeface="Google Sans Text"/>
              </a:rPr>
              <a:t> Bu deneyin temel amacı, zeminin veya zayıf kayanın üzerine gelecek yük altındaki davranışını doğrudan kuyu içerisinde ölçmektir. Şu iki kritik parametreyi verir:</a:t>
            </a:r>
          </a:p>
          <a:p>
            <a:pPr>
              <a:buFont typeface="+mj-lt"/>
              <a:buAutoNum type="arabicPeriod"/>
            </a:pPr>
            <a:r>
              <a:rPr lang="tr-TR" b="1" dirty="0" err="1">
                <a:effectLst/>
                <a:latin typeface="Google Sans Text"/>
              </a:rPr>
              <a:t>Presiyometre</a:t>
            </a:r>
            <a:r>
              <a:rPr lang="tr-TR" b="1" dirty="0">
                <a:effectLst/>
                <a:latin typeface="Google Sans Text"/>
              </a:rPr>
              <a:t> Modülü ($</a:t>
            </a:r>
            <a:r>
              <a:rPr lang="tr-TR" b="1" dirty="0" err="1">
                <a:effectLst/>
                <a:latin typeface="Google Sans Text"/>
              </a:rPr>
              <a:t>E_p</a:t>
            </a:r>
            <a:r>
              <a:rPr lang="tr-TR" b="1" dirty="0">
                <a:effectLst/>
                <a:latin typeface="Google Sans Text"/>
              </a:rPr>
              <a:t>$):</a:t>
            </a:r>
            <a:r>
              <a:rPr lang="tr-TR" dirty="0">
                <a:effectLst/>
                <a:latin typeface="Google Sans Text"/>
              </a:rPr>
              <a:t> Zeminin esneklik (</a:t>
            </a:r>
            <a:r>
              <a:rPr lang="tr-TR" dirty="0" err="1">
                <a:effectLst/>
                <a:latin typeface="Google Sans Text"/>
              </a:rPr>
              <a:t>elastisite</a:t>
            </a:r>
            <a:r>
              <a:rPr lang="tr-TR" dirty="0">
                <a:effectLst/>
                <a:latin typeface="Google Sans Text"/>
              </a:rPr>
              <a:t>) özelliğini temsil eder. Binanın ne kadar çökeceğini (oturma hesabı) hesaplamak için kullanılır.</a:t>
            </a:r>
          </a:p>
          <a:p>
            <a:pPr>
              <a:buFont typeface="+mj-lt"/>
              <a:buAutoNum type="arabicPeriod"/>
            </a:pPr>
            <a:r>
              <a:rPr lang="tr-TR" b="1" dirty="0">
                <a:effectLst/>
                <a:latin typeface="Google Sans Text"/>
              </a:rPr>
              <a:t>Limit Basınç ($</a:t>
            </a:r>
            <a:r>
              <a:rPr lang="tr-TR" b="1" dirty="0" err="1">
                <a:effectLst/>
                <a:latin typeface="Google Sans Text"/>
              </a:rPr>
              <a:t>P_l</a:t>
            </a:r>
            <a:r>
              <a:rPr lang="tr-TR" b="1" dirty="0">
                <a:effectLst/>
                <a:latin typeface="Google Sans Text"/>
              </a:rPr>
              <a:t>$):</a:t>
            </a:r>
            <a:r>
              <a:rPr lang="tr-TR" dirty="0">
                <a:effectLst/>
                <a:latin typeface="Google Sans Text"/>
              </a:rPr>
              <a:t> Zeminin artık dayanamayıp göçtüğü, parçalandığı basınç değeridir. Zeminin nihai taşıma gücünü hesaplamada kullanılır.</a:t>
            </a:r>
          </a:p>
          <a:p>
            <a:endParaRPr lang="tr-TR" dirty="0"/>
          </a:p>
        </p:txBody>
      </p:sp>
      <p:pic>
        <p:nvPicPr>
          <p:cNvPr id="6" name="İçerik Yer Tutucusu 5">
            <a:extLst>
              <a:ext uri="{FF2B5EF4-FFF2-40B4-BE49-F238E27FC236}">
                <a16:creationId xmlns:a16="http://schemas.microsoft.com/office/drawing/2014/main" id="{F326A8CB-6BC4-8943-69DA-B2F874EF4025}"/>
              </a:ext>
            </a:extLst>
          </p:cNvPr>
          <p:cNvPicPr>
            <a:picLocks noGrp="1" noChangeAspect="1"/>
          </p:cNvPicPr>
          <p:nvPr>
            <p:ph sz="half" idx="2"/>
          </p:nvPr>
        </p:nvPicPr>
        <p:blipFill>
          <a:blip r:embed="rId3"/>
          <a:stretch>
            <a:fillRect/>
          </a:stretch>
        </p:blipFill>
        <p:spPr>
          <a:xfrm>
            <a:off x="7660964" y="1825625"/>
            <a:ext cx="2204071" cy="4351338"/>
          </a:xfrm>
        </p:spPr>
      </p:pic>
    </p:spTree>
    <p:extLst>
      <p:ext uri="{BB962C8B-B14F-4D97-AF65-F5344CB8AC3E}">
        <p14:creationId xmlns:p14="http://schemas.microsoft.com/office/powerpoint/2010/main" val="259757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F1F1FA-6F7F-39C3-8F54-4C799A97EF8F}"/>
              </a:ext>
            </a:extLst>
          </p:cNvPr>
          <p:cNvSpPr>
            <a:spLocks noGrp="1"/>
          </p:cNvSpPr>
          <p:nvPr>
            <p:ph type="title"/>
          </p:nvPr>
        </p:nvSpPr>
        <p:spPr/>
        <p:txBody>
          <a:bodyPr/>
          <a:lstStyle/>
          <a:p>
            <a:r>
              <a:rPr lang="tr-TR" dirty="0" err="1"/>
              <a:t>Fore</a:t>
            </a:r>
            <a:r>
              <a:rPr lang="tr-TR" dirty="0"/>
              <a:t> Kazık Nedir Ne İçin Yapılır</a:t>
            </a:r>
          </a:p>
        </p:txBody>
      </p:sp>
      <p:sp>
        <p:nvSpPr>
          <p:cNvPr id="3" name="İçerik Yer Tutucusu 2">
            <a:extLst>
              <a:ext uri="{FF2B5EF4-FFF2-40B4-BE49-F238E27FC236}">
                <a16:creationId xmlns:a16="http://schemas.microsoft.com/office/drawing/2014/main" id="{E4DB87C0-BAA4-ABA7-9343-851FC4CE598C}"/>
              </a:ext>
            </a:extLst>
          </p:cNvPr>
          <p:cNvSpPr>
            <a:spLocks noGrp="1"/>
          </p:cNvSpPr>
          <p:nvPr>
            <p:ph sz="half" idx="1"/>
          </p:nvPr>
        </p:nvSpPr>
        <p:spPr/>
        <p:txBody>
          <a:bodyPr>
            <a:normAutofit fontScale="92500" lnSpcReduction="20000"/>
          </a:bodyPr>
          <a:lstStyle/>
          <a:p>
            <a:r>
              <a:rPr lang="tr-TR" b="1" dirty="0" err="1"/>
              <a:t>Fore</a:t>
            </a:r>
            <a:r>
              <a:rPr lang="tr-TR" b="1" dirty="0"/>
              <a:t> kazık</a:t>
            </a:r>
            <a:r>
              <a:rPr lang="tr-TR" dirty="0"/>
              <a:t>, yerinde dökme betonarme kazık anlamına gelir. Zayıf taşıma kapasitesine sahip zeminlerde, yapı yüklerini yüzeydeki yumuşak tabakalardan alıp, daha derindeki sağlam katmanlara (ana kayaya veya sert kile) iletmek amacıyla yapılan bir derin temel sistemidir.</a:t>
            </a:r>
          </a:p>
          <a:p>
            <a:r>
              <a:rPr lang="tr-TR" dirty="0"/>
              <a:t>Şantiyelerde dev sondaj makineleri (kazık makineleri) tarafından açılan büyük çaplı kuyuların içine demir donatı yerleştirilip beton dökülmesiyle oluşturulur.</a:t>
            </a:r>
          </a:p>
          <a:p>
            <a:endParaRPr lang="tr-TR" dirty="0"/>
          </a:p>
        </p:txBody>
      </p:sp>
      <p:sp>
        <p:nvSpPr>
          <p:cNvPr id="4" name="İçerik Yer Tutucusu 3">
            <a:extLst>
              <a:ext uri="{FF2B5EF4-FFF2-40B4-BE49-F238E27FC236}">
                <a16:creationId xmlns:a16="http://schemas.microsoft.com/office/drawing/2014/main" id="{9CDF8D9F-4D7F-A616-2DDF-BE064F0F55DF}"/>
              </a:ext>
            </a:extLst>
          </p:cNvPr>
          <p:cNvSpPr>
            <a:spLocks noGrp="1"/>
          </p:cNvSpPr>
          <p:nvPr>
            <p:ph sz="half" idx="2"/>
          </p:nvPr>
        </p:nvSpPr>
        <p:spPr/>
        <p:txBody>
          <a:bodyPr>
            <a:normAutofit fontScale="92500" lnSpcReduction="20000"/>
          </a:bodyPr>
          <a:lstStyle/>
          <a:p>
            <a:r>
              <a:rPr lang="tr-TR" dirty="0" err="1"/>
              <a:t>Fore</a:t>
            </a:r>
            <a:r>
              <a:rPr lang="tr-TR" dirty="0"/>
              <a:t> kazık, zayıf zeminlerin üzerine güvenli ve sarsılmaz yapılar inşa edebilmek için kullanılan, modern inşaat mühendisliğinin en önemli çözümlerinden biridir.</a:t>
            </a:r>
          </a:p>
        </p:txBody>
      </p:sp>
      <p:pic>
        <p:nvPicPr>
          <p:cNvPr id="6" name="Resim 5">
            <a:extLst>
              <a:ext uri="{FF2B5EF4-FFF2-40B4-BE49-F238E27FC236}">
                <a16:creationId xmlns:a16="http://schemas.microsoft.com/office/drawing/2014/main" id="{BD089838-BB31-B2D9-138E-C9640E66BC4B}"/>
              </a:ext>
            </a:extLst>
          </p:cNvPr>
          <p:cNvPicPr>
            <a:picLocks noChangeAspect="1"/>
          </p:cNvPicPr>
          <p:nvPr/>
        </p:nvPicPr>
        <p:blipFill>
          <a:blip r:embed="rId3"/>
          <a:stretch>
            <a:fillRect/>
          </a:stretch>
        </p:blipFill>
        <p:spPr>
          <a:xfrm>
            <a:off x="7190747" y="3429000"/>
            <a:ext cx="4313864" cy="3429000"/>
          </a:xfrm>
          <a:prstGeom prst="rect">
            <a:avLst/>
          </a:prstGeom>
        </p:spPr>
      </p:pic>
    </p:spTree>
    <p:extLst>
      <p:ext uri="{BB962C8B-B14F-4D97-AF65-F5344CB8AC3E}">
        <p14:creationId xmlns:p14="http://schemas.microsoft.com/office/powerpoint/2010/main" val="3942132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7944C5-C658-C141-EDE2-4C0A3178E7D2}"/>
              </a:ext>
            </a:extLst>
          </p:cNvPr>
          <p:cNvSpPr>
            <a:spLocks noGrp="1"/>
          </p:cNvSpPr>
          <p:nvPr>
            <p:ph type="title"/>
          </p:nvPr>
        </p:nvSpPr>
        <p:spPr/>
        <p:txBody>
          <a:bodyPr/>
          <a:lstStyle/>
          <a:p>
            <a:pPr algn="ctr"/>
            <a:r>
              <a:rPr lang="tr-TR" dirty="0">
                <a:latin typeface="ACADEMY ENGRAVED LET PLAIN:1.0" panose="02000000000000000000" pitchFamily="2" charset="0"/>
              </a:rPr>
              <a:t>Kesme Kutusu Deneyi </a:t>
            </a:r>
          </a:p>
        </p:txBody>
      </p:sp>
      <p:sp>
        <p:nvSpPr>
          <p:cNvPr id="3" name="İçerik Yer Tutucusu 2">
            <a:extLst>
              <a:ext uri="{FF2B5EF4-FFF2-40B4-BE49-F238E27FC236}">
                <a16:creationId xmlns:a16="http://schemas.microsoft.com/office/drawing/2014/main" id="{F7D3B66D-2435-1352-505D-297F105042DC}"/>
              </a:ext>
            </a:extLst>
          </p:cNvPr>
          <p:cNvSpPr>
            <a:spLocks noGrp="1"/>
          </p:cNvSpPr>
          <p:nvPr>
            <p:ph sz="half" idx="1"/>
          </p:nvPr>
        </p:nvSpPr>
        <p:spPr/>
        <p:txBody>
          <a:bodyPr>
            <a:normAutofit fontScale="92500" lnSpcReduction="10000"/>
          </a:bodyPr>
          <a:lstStyle/>
          <a:p>
            <a:r>
              <a:rPr lang="tr-TR" b="1" dirty="0"/>
              <a:t>Kesme Kutusu Deneyi (Direct </a:t>
            </a:r>
            <a:r>
              <a:rPr lang="tr-TR" b="1" dirty="0" err="1"/>
              <a:t>Shear</a:t>
            </a:r>
            <a:r>
              <a:rPr lang="tr-TR" b="1" dirty="0"/>
              <a:t> Test)</a:t>
            </a:r>
            <a:r>
              <a:rPr lang="tr-TR" dirty="0"/>
              <a:t>, bir zemin numunesinin kayma mukavemetini (direncini) belirlemek için kullanılan en eski ve en basit laboratuvar yöntemlerinden biridir.</a:t>
            </a:r>
          </a:p>
          <a:p>
            <a:r>
              <a:rPr lang="tr-TR" dirty="0"/>
              <a:t>Bu deneyin temel amacı, zeminin üzerine binen yükler altında ne zaman "kayarak" göçeceğini saptamak ve bu direnci sağlayan iki ana parametreyi (</a:t>
            </a:r>
            <a:r>
              <a:rPr lang="tr-TR" b="1" dirty="0"/>
              <a:t>kohezyon</a:t>
            </a:r>
            <a:r>
              <a:rPr lang="tr-TR" dirty="0"/>
              <a:t> ve </a:t>
            </a:r>
            <a:r>
              <a:rPr lang="tr-TR" b="1" dirty="0"/>
              <a:t>içsel sürtünme açısı</a:t>
            </a:r>
            <a:r>
              <a:rPr lang="tr-TR" dirty="0"/>
              <a:t>) hesaplamaktır.</a:t>
            </a:r>
          </a:p>
          <a:p>
            <a:endParaRPr lang="tr-TR" dirty="0"/>
          </a:p>
        </p:txBody>
      </p:sp>
      <p:pic>
        <p:nvPicPr>
          <p:cNvPr id="6" name="İçerik Yer Tutucusu 5">
            <a:extLst>
              <a:ext uri="{FF2B5EF4-FFF2-40B4-BE49-F238E27FC236}">
                <a16:creationId xmlns:a16="http://schemas.microsoft.com/office/drawing/2014/main" id="{1C78691B-2C76-9303-CF90-525B4F04ADB3}"/>
              </a:ext>
            </a:extLst>
          </p:cNvPr>
          <p:cNvPicPr>
            <a:picLocks noGrp="1" noChangeAspect="1"/>
          </p:cNvPicPr>
          <p:nvPr>
            <p:ph sz="half" idx="2"/>
          </p:nvPr>
        </p:nvPicPr>
        <p:blipFill>
          <a:blip r:embed="rId3"/>
          <a:stretch>
            <a:fillRect/>
          </a:stretch>
        </p:blipFill>
        <p:spPr>
          <a:xfrm>
            <a:off x="7131248" y="1825625"/>
            <a:ext cx="3263503" cy="4351338"/>
          </a:xfrm>
        </p:spPr>
      </p:pic>
    </p:spTree>
    <p:extLst>
      <p:ext uri="{BB962C8B-B14F-4D97-AF65-F5344CB8AC3E}">
        <p14:creationId xmlns:p14="http://schemas.microsoft.com/office/powerpoint/2010/main" val="1769848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C327D1-DCE4-0549-0564-6870E593B572}"/>
              </a:ext>
            </a:extLst>
          </p:cNvPr>
          <p:cNvSpPr>
            <a:spLocks noGrp="1"/>
          </p:cNvSpPr>
          <p:nvPr>
            <p:ph type="title"/>
          </p:nvPr>
        </p:nvSpPr>
        <p:spPr/>
        <p:txBody>
          <a:bodyPr/>
          <a:lstStyle/>
          <a:p>
            <a:pPr algn="ctr"/>
            <a:r>
              <a:rPr lang="tr-TR" b="1" dirty="0">
                <a:latin typeface="ACADEMY ENGRAVED LET PLAIN:1.0" panose="02000000000000000000" pitchFamily="2" charset="0"/>
              </a:rPr>
              <a:t>Los </a:t>
            </a:r>
            <a:r>
              <a:rPr lang="tr-TR" b="1" dirty="0" err="1">
                <a:latin typeface="ACADEMY ENGRAVED LET PLAIN:1.0" panose="02000000000000000000" pitchFamily="2" charset="0"/>
              </a:rPr>
              <a:t>Ageles</a:t>
            </a:r>
            <a:r>
              <a:rPr lang="tr-TR" b="1" dirty="0">
                <a:latin typeface="ACADEMY ENGRAVED LET PLAIN:1.0" panose="02000000000000000000" pitchFamily="2" charset="0"/>
              </a:rPr>
              <a:t> Deneyi </a:t>
            </a:r>
          </a:p>
        </p:txBody>
      </p:sp>
      <p:sp>
        <p:nvSpPr>
          <p:cNvPr id="3" name="İçerik Yer Tutucusu 2">
            <a:extLst>
              <a:ext uri="{FF2B5EF4-FFF2-40B4-BE49-F238E27FC236}">
                <a16:creationId xmlns:a16="http://schemas.microsoft.com/office/drawing/2014/main" id="{714B95A9-0B43-EC7F-0347-9FE08D32352F}"/>
              </a:ext>
            </a:extLst>
          </p:cNvPr>
          <p:cNvSpPr>
            <a:spLocks noGrp="1"/>
          </p:cNvSpPr>
          <p:nvPr>
            <p:ph sz="half" idx="1"/>
          </p:nvPr>
        </p:nvSpPr>
        <p:spPr/>
        <p:txBody>
          <a:bodyPr>
            <a:normAutofit lnSpcReduction="10000"/>
          </a:bodyPr>
          <a:lstStyle/>
          <a:p>
            <a:r>
              <a:rPr lang="tr-TR" b="1" dirty="0"/>
              <a:t>Aşındırma Deneyi</a:t>
            </a:r>
            <a:r>
              <a:rPr lang="tr-TR" dirty="0"/>
              <a:t>, inşaat mühendisliğinde ve yol yapımında kullanılan agregaların (mıcır, taş, çakıl) </a:t>
            </a:r>
            <a:r>
              <a:rPr lang="tr-TR" b="1" dirty="0"/>
              <a:t>parçalanmaya ve aşınmaya karşı direncini</a:t>
            </a:r>
            <a:r>
              <a:rPr lang="tr-TR" dirty="0"/>
              <a:t> belirlemek için yapılan en temel laboratuvar testidir.</a:t>
            </a:r>
          </a:p>
          <a:p>
            <a:r>
              <a:rPr lang="tr-TR" dirty="0"/>
              <a:t>Özellikle karayolu, demiryolu balastı ve beton üretiminde kullanılacak taşların, trafik yükü veya silindir ezmesi altında ne kadar ufalanacağını ölçer.</a:t>
            </a:r>
          </a:p>
          <a:p>
            <a:endParaRPr lang="tr-TR" dirty="0"/>
          </a:p>
        </p:txBody>
      </p:sp>
      <p:pic>
        <p:nvPicPr>
          <p:cNvPr id="6" name="İçerik Yer Tutucusu 5">
            <a:extLst>
              <a:ext uri="{FF2B5EF4-FFF2-40B4-BE49-F238E27FC236}">
                <a16:creationId xmlns:a16="http://schemas.microsoft.com/office/drawing/2014/main" id="{B793B1CB-43E2-8A26-FD69-D8D41E0A8E57}"/>
              </a:ext>
            </a:extLst>
          </p:cNvPr>
          <p:cNvPicPr>
            <a:picLocks noGrp="1" noChangeAspect="1"/>
          </p:cNvPicPr>
          <p:nvPr>
            <p:ph sz="half" idx="2"/>
          </p:nvPr>
        </p:nvPicPr>
        <p:blipFill>
          <a:blip r:embed="rId3"/>
          <a:stretch>
            <a:fillRect/>
          </a:stretch>
        </p:blipFill>
        <p:spPr>
          <a:xfrm>
            <a:off x="7283450" y="2610644"/>
            <a:ext cx="2959100" cy="2781300"/>
          </a:xfrm>
        </p:spPr>
      </p:pic>
    </p:spTree>
    <p:extLst>
      <p:ext uri="{BB962C8B-B14F-4D97-AF65-F5344CB8AC3E}">
        <p14:creationId xmlns:p14="http://schemas.microsoft.com/office/powerpoint/2010/main" val="351178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E52F68-D552-B1F9-C744-BC13DC5DB074}"/>
              </a:ext>
            </a:extLst>
          </p:cNvPr>
          <p:cNvSpPr>
            <a:spLocks noGrp="1"/>
          </p:cNvSpPr>
          <p:nvPr>
            <p:ph type="title"/>
          </p:nvPr>
        </p:nvSpPr>
        <p:spPr/>
        <p:txBody>
          <a:bodyPr>
            <a:normAutofit fontScale="90000"/>
          </a:bodyPr>
          <a:lstStyle/>
          <a:p>
            <a:pPr algn="ctr"/>
            <a:r>
              <a:rPr lang="tr-TR" b="1" dirty="0">
                <a:latin typeface="ACADEMY ENGRAVED LET PLAIN:1.0" panose="02000000000000000000" pitchFamily="2" charset="0"/>
              </a:rPr>
              <a:t>GELEN NUMUNEYİ DİZME (GİRİŞ ALIP LAB NO OLUŞTURMA)</a:t>
            </a:r>
            <a:br>
              <a:rPr lang="tr-TR" dirty="0"/>
            </a:br>
            <a:endParaRPr lang="tr-TR" dirty="0"/>
          </a:p>
        </p:txBody>
      </p:sp>
      <p:sp>
        <p:nvSpPr>
          <p:cNvPr id="3" name="İçerik Yer Tutucusu 2">
            <a:extLst>
              <a:ext uri="{FF2B5EF4-FFF2-40B4-BE49-F238E27FC236}">
                <a16:creationId xmlns:a16="http://schemas.microsoft.com/office/drawing/2014/main" id="{DE49D892-CDE6-0748-F910-D4100225C168}"/>
              </a:ext>
            </a:extLst>
          </p:cNvPr>
          <p:cNvSpPr>
            <a:spLocks noGrp="1"/>
          </p:cNvSpPr>
          <p:nvPr>
            <p:ph sz="half" idx="1"/>
          </p:nvPr>
        </p:nvSpPr>
        <p:spPr/>
        <p:txBody>
          <a:bodyPr/>
          <a:lstStyle/>
          <a:p>
            <a:r>
              <a:rPr lang="tr-TR" dirty="0"/>
              <a:t>Yapılan sondajlardan gelen </a:t>
            </a:r>
            <a:r>
              <a:rPr lang="tr-TR" dirty="0" err="1"/>
              <a:t>spt</a:t>
            </a:r>
            <a:r>
              <a:rPr lang="tr-TR" dirty="0"/>
              <a:t> </a:t>
            </a:r>
            <a:r>
              <a:rPr lang="tr-TR" dirty="0" err="1"/>
              <a:t>ud</a:t>
            </a:r>
            <a:r>
              <a:rPr lang="tr-TR" dirty="0"/>
              <a:t> numunelerinin </a:t>
            </a:r>
            <a:r>
              <a:rPr lang="tr-TR" dirty="0" err="1"/>
              <a:t>geldiğ</a:t>
            </a:r>
            <a:r>
              <a:rPr lang="tr-TR" dirty="0"/>
              <a:t>, güne gönderilen </a:t>
            </a:r>
            <a:r>
              <a:rPr lang="tr-TR" dirty="0" err="1"/>
              <a:t>firimaya</a:t>
            </a:r>
            <a:r>
              <a:rPr lang="tr-TR" dirty="0"/>
              <a:t> kadar giriş kağıdı föyüne not alıp gelen numuneye </a:t>
            </a:r>
            <a:r>
              <a:rPr lang="tr-TR" dirty="0" err="1"/>
              <a:t>lab</a:t>
            </a:r>
            <a:r>
              <a:rPr lang="tr-TR" dirty="0"/>
              <a:t> numarası çıkarıyoruz bunu yapma sorumluluğumuz </a:t>
            </a:r>
            <a:r>
              <a:rPr lang="tr-TR" dirty="0" err="1"/>
              <a:t>labaratuvara</a:t>
            </a:r>
            <a:r>
              <a:rPr lang="tr-TR" dirty="0"/>
              <a:t> gelen numunelerin sıralı bir şekilde ilerlemesi ve kaçıncı iş olduğunu görülmesi için </a:t>
            </a:r>
            <a:r>
              <a:rPr lang="tr-TR" dirty="0" err="1"/>
              <a:t>dir</a:t>
            </a:r>
            <a:r>
              <a:rPr lang="tr-TR" dirty="0"/>
              <a:t> </a:t>
            </a:r>
          </a:p>
        </p:txBody>
      </p:sp>
      <p:pic>
        <p:nvPicPr>
          <p:cNvPr id="6" name="İçerik Yer Tutucusu 5">
            <a:extLst>
              <a:ext uri="{FF2B5EF4-FFF2-40B4-BE49-F238E27FC236}">
                <a16:creationId xmlns:a16="http://schemas.microsoft.com/office/drawing/2014/main" id="{7A8AC408-F61C-BA71-6B56-A2BFF8058A3A}"/>
              </a:ext>
            </a:extLst>
          </p:cNvPr>
          <p:cNvPicPr>
            <a:picLocks noGrp="1" noChangeAspect="1"/>
          </p:cNvPicPr>
          <p:nvPr>
            <p:ph sz="half" idx="2"/>
          </p:nvPr>
        </p:nvPicPr>
        <p:blipFill>
          <a:blip r:embed="rId3"/>
          <a:stretch>
            <a:fillRect/>
          </a:stretch>
        </p:blipFill>
        <p:spPr>
          <a:xfrm>
            <a:off x="6172200" y="2058194"/>
            <a:ext cx="5181600" cy="3886200"/>
          </a:xfrm>
        </p:spPr>
      </p:pic>
    </p:spTree>
    <p:extLst>
      <p:ext uri="{BB962C8B-B14F-4D97-AF65-F5344CB8AC3E}">
        <p14:creationId xmlns:p14="http://schemas.microsoft.com/office/powerpoint/2010/main" val="1146597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507162-2AD1-44C0-CA57-F1B5D3089807}"/>
              </a:ext>
            </a:extLst>
          </p:cNvPr>
          <p:cNvSpPr>
            <a:spLocks noGrp="1"/>
          </p:cNvSpPr>
          <p:nvPr>
            <p:ph type="title"/>
          </p:nvPr>
        </p:nvSpPr>
        <p:spPr>
          <a:xfrm>
            <a:off x="2592924" y="624110"/>
            <a:ext cx="8911687" cy="725719"/>
          </a:xfrm>
        </p:spPr>
        <p:txBody>
          <a:bodyPr>
            <a:normAutofit fontScale="90000"/>
          </a:bodyPr>
          <a:lstStyle/>
          <a:p>
            <a:r>
              <a:rPr lang="tr-TR" b="1" dirty="0">
                <a:latin typeface="ACADEMY ENGRAVED LET PLAIN:1.0" panose="02000000000000000000" pitchFamily="2" charset="0"/>
              </a:rPr>
              <a:t>DES ( DÜŞEY ELEKTRİKLİ SONDAJ ) </a:t>
            </a:r>
          </a:p>
        </p:txBody>
      </p:sp>
      <p:sp>
        <p:nvSpPr>
          <p:cNvPr id="3" name="İçerik Yer Tutucusu 2">
            <a:extLst>
              <a:ext uri="{FF2B5EF4-FFF2-40B4-BE49-F238E27FC236}">
                <a16:creationId xmlns:a16="http://schemas.microsoft.com/office/drawing/2014/main" id="{20E7E8DF-22D5-9EE8-0D09-5984CDF7ED2B}"/>
              </a:ext>
            </a:extLst>
          </p:cNvPr>
          <p:cNvSpPr>
            <a:spLocks noGrp="1"/>
          </p:cNvSpPr>
          <p:nvPr>
            <p:ph sz="half" idx="1"/>
          </p:nvPr>
        </p:nvSpPr>
        <p:spPr>
          <a:xfrm>
            <a:off x="1465943" y="1465943"/>
            <a:ext cx="5437133" cy="5392057"/>
          </a:xfrm>
        </p:spPr>
        <p:txBody>
          <a:bodyPr>
            <a:normAutofit fontScale="77500" lnSpcReduction="20000"/>
          </a:bodyPr>
          <a:lstStyle/>
          <a:p>
            <a:r>
              <a:rPr lang="tr-TR" dirty="0"/>
              <a:t>DES, yer altındaki katmanların ve jeolojik yapıların </a:t>
            </a:r>
            <a:r>
              <a:rPr lang="tr-TR" b="1" dirty="0"/>
              <a:t>elektriksel özdirenç (</a:t>
            </a:r>
            <a:r>
              <a:rPr lang="tr-TR" b="1" dirty="0" err="1"/>
              <a:t>rezistivite</a:t>
            </a:r>
            <a:r>
              <a:rPr lang="tr-TR" b="1" dirty="0"/>
              <a:t>)</a:t>
            </a:r>
            <a:r>
              <a:rPr lang="tr-TR" dirty="0"/>
              <a:t> değerlerinin derinlikle nasıl değiştiğini belirlemek için kullanılan bir yüzey jeofiziği tekniğidir.</a:t>
            </a:r>
          </a:p>
          <a:p>
            <a:r>
              <a:rPr lang="tr-TR" b="1" dirty="0"/>
              <a:t>Temel Amaç:</a:t>
            </a:r>
            <a:r>
              <a:rPr lang="tr-TR" dirty="0"/>
              <a:t> Yeraltının alt alta sıralanmış katmanlardan oluştuğu varsayımı altında, her bir katmanın </a:t>
            </a:r>
            <a:r>
              <a:rPr lang="tr-TR" b="1" dirty="0"/>
              <a:t>derinliğini</a:t>
            </a:r>
            <a:r>
              <a:rPr lang="tr-TR" dirty="0"/>
              <a:t> ve </a:t>
            </a:r>
            <a:r>
              <a:rPr lang="tr-TR" b="1" dirty="0"/>
              <a:t>elektriksel özelliğini</a:t>
            </a:r>
            <a:r>
              <a:rPr lang="tr-TR" dirty="0"/>
              <a:t> (özdirencini) saptamaktır.</a:t>
            </a:r>
          </a:p>
          <a:p>
            <a:r>
              <a:rPr lang="tr-TR" dirty="0" err="1"/>
              <a:t>DES'in</a:t>
            </a:r>
            <a:r>
              <a:rPr lang="tr-TR" dirty="0"/>
              <a:t> çalışma prensibi, kayaçların ve zemin malzemelerinin elektrik akımına karşı gösterdiği </a:t>
            </a:r>
            <a:r>
              <a:rPr lang="tr-TR" b="1" dirty="0"/>
              <a:t>dirence</a:t>
            </a:r>
            <a:r>
              <a:rPr lang="tr-TR" dirty="0"/>
              <a:t> (özdirence) dayanır:</a:t>
            </a:r>
          </a:p>
          <a:p>
            <a:r>
              <a:rPr lang="tr-TR" b="1" dirty="0"/>
              <a:t>Düşük Özdirenç:</a:t>
            </a:r>
            <a:r>
              <a:rPr lang="tr-TR" dirty="0"/>
              <a:t> Su ile doymuş, killi, tuzlu, sıcak veya metalik mineraller içeren ortamlar. (Akımı kolay iletirler.)</a:t>
            </a:r>
          </a:p>
          <a:p>
            <a:r>
              <a:rPr lang="tr-TR" b="1" dirty="0"/>
              <a:t>Yüksek Özdirenç:</a:t>
            </a:r>
            <a:r>
              <a:rPr lang="tr-TR" dirty="0"/>
              <a:t> Kuru, sert kayaçlar, kum, çakıl veya hava boşlukları (karstik boşluklar, mağaralar) içeren ortamlar. (Akıma zorluk gösterirler.)</a:t>
            </a:r>
          </a:p>
          <a:p>
            <a:endParaRPr lang="tr-TR" dirty="0"/>
          </a:p>
        </p:txBody>
      </p:sp>
      <p:pic>
        <p:nvPicPr>
          <p:cNvPr id="7" name="İçerik Yer Tutucusu 6">
            <a:extLst>
              <a:ext uri="{FF2B5EF4-FFF2-40B4-BE49-F238E27FC236}">
                <a16:creationId xmlns:a16="http://schemas.microsoft.com/office/drawing/2014/main" id="{48160762-865E-D4BC-E8DD-15FA7BC79253}"/>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903076" y="1349828"/>
            <a:ext cx="4450724" cy="4884061"/>
          </a:xfrm>
        </p:spPr>
      </p:pic>
    </p:spTree>
    <p:extLst>
      <p:ext uri="{BB962C8B-B14F-4D97-AF65-F5344CB8AC3E}">
        <p14:creationId xmlns:p14="http://schemas.microsoft.com/office/powerpoint/2010/main" val="2223030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F0F5D6-C33A-81FE-11D7-C319AD059102}"/>
              </a:ext>
            </a:extLst>
          </p:cNvPr>
          <p:cNvSpPr>
            <a:spLocks noGrp="1"/>
          </p:cNvSpPr>
          <p:nvPr>
            <p:ph type="title"/>
          </p:nvPr>
        </p:nvSpPr>
        <p:spPr/>
        <p:txBody>
          <a:bodyPr>
            <a:normAutofit fontScale="90000"/>
          </a:bodyPr>
          <a:lstStyle/>
          <a:p>
            <a:pPr algn="ctr"/>
            <a:r>
              <a:rPr lang="tr-TR" sz="4000" b="1" dirty="0">
                <a:latin typeface="ACADEMY ENGRAVED LET PLAIN:1.0" panose="02000000000000000000" pitchFamily="2" charset="0"/>
              </a:rPr>
              <a:t>AÇTIĞIMIZ NUMUNEYİ KAPLARIMIZA TANIMLAMA </a:t>
            </a:r>
            <a:br>
              <a:rPr lang="tr-TR" dirty="0"/>
            </a:br>
            <a:endParaRPr lang="tr-TR" dirty="0"/>
          </a:p>
        </p:txBody>
      </p:sp>
      <p:sp>
        <p:nvSpPr>
          <p:cNvPr id="3" name="İçerik Yer Tutucusu 2">
            <a:extLst>
              <a:ext uri="{FF2B5EF4-FFF2-40B4-BE49-F238E27FC236}">
                <a16:creationId xmlns:a16="http://schemas.microsoft.com/office/drawing/2014/main" id="{EF758D1D-50D8-A031-EE23-BD16C737F5F5}"/>
              </a:ext>
            </a:extLst>
          </p:cNvPr>
          <p:cNvSpPr>
            <a:spLocks noGrp="1"/>
          </p:cNvSpPr>
          <p:nvPr>
            <p:ph sz="half" idx="1"/>
          </p:nvPr>
        </p:nvSpPr>
        <p:spPr/>
        <p:txBody>
          <a:bodyPr/>
          <a:lstStyle/>
          <a:p>
            <a:r>
              <a:rPr lang="tr-TR" dirty="0" err="1"/>
              <a:t>Glen</a:t>
            </a:r>
            <a:r>
              <a:rPr lang="tr-TR" dirty="0"/>
              <a:t> numuneyi </a:t>
            </a:r>
            <a:r>
              <a:rPr lang="tr-TR" dirty="0" err="1"/>
              <a:t>spt</a:t>
            </a:r>
            <a:r>
              <a:rPr lang="tr-TR" dirty="0"/>
              <a:t> </a:t>
            </a:r>
            <a:r>
              <a:rPr lang="tr-TR" dirty="0" err="1"/>
              <a:t>ud</a:t>
            </a:r>
            <a:r>
              <a:rPr lang="tr-TR" dirty="0"/>
              <a:t> </a:t>
            </a:r>
            <a:r>
              <a:rPr lang="tr-TR" dirty="0" err="1"/>
              <a:t>lerine</a:t>
            </a:r>
            <a:r>
              <a:rPr lang="tr-TR" dirty="0"/>
              <a:t> göre metraj </a:t>
            </a:r>
            <a:r>
              <a:rPr lang="tr-TR" dirty="0" err="1"/>
              <a:t>sıralamsına</a:t>
            </a:r>
            <a:r>
              <a:rPr lang="tr-TR" dirty="0"/>
              <a:t> göre föye geçirdiğimizden sonra kaplarımızın kap ağırlığını aldıktan sonra numunelerimizi koyuyoruz yaş ağırlığını tartıyoruz föy </a:t>
            </a:r>
            <a:r>
              <a:rPr lang="tr-TR" dirty="0" err="1"/>
              <a:t>kağıdınada</a:t>
            </a:r>
            <a:r>
              <a:rPr lang="tr-TR" dirty="0"/>
              <a:t> yazıyoruz sonra etüve koyuyoruz numunelerimizi </a:t>
            </a:r>
          </a:p>
        </p:txBody>
      </p:sp>
      <p:pic>
        <p:nvPicPr>
          <p:cNvPr id="6" name="İçerik Yer Tutucusu 5">
            <a:extLst>
              <a:ext uri="{FF2B5EF4-FFF2-40B4-BE49-F238E27FC236}">
                <a16:creationId xmlns:a16="http://schemas.microsoft.com/office/drawing/2014/main" id="{E66B293E-3C91-ED23-0394-DDD4DC9EAF55}"/>
              </a:ext>
            </a:extLst>
          </p:cNvPr>
          <p:cNvPicPr>
            <a:picLocks noGrp="1" noChangeAspect="1"/>
          </p:cNvPicPr>
          <p:nvPr>
            <p:ph sz="half" idx="2"/>
          </p:nvPr>
        </p:nvPicPr>
        <p:blipFill>
          <a:blip r:embed="rId3"/>
          <a:stretch>
            <a:fillRect/>
          </a:stretch>
        </p:blipFill>
        <p:spPr>
          <a:xfrm>
            <a:off x="7213600" y="2125663"/>
            <a:ext cx="4064000" cy="3778250"/>
          </a:xfrm>
        </p:spPr>
      </p:pic>
    </p:spTree>
    <p:extLst>
      <p:ext uri="{BB962C8B-B14F-4D97-AF65-F5344CB8AC3E}">
        <p14:creationId xmlns:p14="http://schemas.microsoft.com/office/powerpoint/2010/main" val="394845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D043EA-0EFF-3DE1-AFF2-64D8658217CB}"/>
              </a:ext>
            </a:extLst>
          </p:cNvPr>
          <p:cNvSpPr>
            <a:spLocks noGrp="1"/>
          </p:cNvSpPr>
          <p:nvPr>
            <p:ph type="title"/>
          </p:nvPr>
        </p:nvSpPr>
        <p:spPr/>
        <p:txBody>
          <a:bodyPr/>
          <a:lstStyle/>
          <a:p>
            <a:pPr algn="ctr"/>
            <a:r>
              <a:rPr lang="tr-TR" dirty="0"/>
              <a:t> </a:t>
            </a:r>
            <a:r>
              <a:rPr lang="tr-TR" dirty="0">
                <a:latin typeface="ACADEMY ENGRAVED LET PLAIN:1.0" panose="02000000000000000000" pitchFamily="2" charset="0"/>
              </a:rPr>
              <a:t>ETÜV</a:t>
            </a:r>
          </a:p>
        </p:txBody>
      </p:sp>
      <p:pic>
        <p:nvPicPr>
          <p:cNvPr id="6" name="İçerik Yer Tutucusu 5">
            <a:extLst>
              <a:ext uri="{FF2B5EF4-FFF2-40B4-BE49-F238E27FC236}">
                <a16:creationId xmlns:a16="http://schemas.microsoft.com/office/drawing/2014/main" id="{2C5D20EF-7C78-B166-6F51-89DD7073E2C9}"/>
              </a:ext>
            </a:extLst>
          </p:cNvPr>
          <p:cNvPicPr>
            <a:picLocks noGrp="1" noChangeAspect="1"/>
          </p:cNvPicPr>
          <p:nvPr>
            <p:ph sz="half" idx="1"/>
          </p:nvPr>
        </p:nvPicPr>
        <p:blipFill>
          <a:blip r:embed="rId3"/>
          <a:stretch>
            <a:fillRect/>
          </a:stretch>
        </p:blipFill>
        <p:spPr>
          <a:xfrm>
            <a:off x="7493510" y="1773100"/>
            <a:ext cx="3263503" cy="4351338"/>
          </a:xfrm>
        </p:spPr>
      </p:pic>
      <p:sp>
        <p:nvSpPr>
          <p:cNvPr id="4" name="İçerik Yer Tutucusu 3">
            <a:extLst>
              <a:ext uri="{FF2B5EF4-FFF2-40B4-BE49-F238E27FC236}">
                <a16:creationId xmlns:a16="http://schemas.microsoft.com/office/drawing/2014/main" id="{CDA1873D-48B9-CE09-E83B-DD7B79150321}"/>
              </a:ext>
            </a:extLst>
          </p:cNvPr>
          <p:cNvSpPr>
            <a:spLocks noGrp="1"/>
          </p:cNvSpPr>
          <p:nvPr>
            <p:ph sz="half" idx="2"/>
          </p:nvPr>
        </p:nvSpPr>
        <p:spPr>
          <a:xfrm>
            <a:off x="2309546" y="2346816"/>
            <a:ext cx="4313864" cy="3777622"/>
          </a:xfrm>
        </p:spPr>
        <p:txBody>
          <a:bodyPr>
            <a:normAutofit lnSpcReduction="10000"/>
          </a:bodyPr>
          <a:lstStyle/>
          <a:p>
            <a:r>
              <a:rPr lang="tr-TR" dirty="0"/>
              <a:t>ETÜV NEDİR: Yanmaktan ziyade ısıtma ve kurutma amaçlı kullanılan hassas sıcaklık kontrolü yapabilen bir laboratuvar cihazıdır</a:t>
            </a:r>
          </a:p>
          <a:p>
            <a:endParaRPr lang="tr-TR" dirty="0"/>
          </a:p>
          <a:p>
            <a:r>
              <a:rPr lang="tr-TR" dirty="0"/>
              <a:t>Yaş ağırlığını aldığımız numuneleri  etüve kurumaları için 24 saat bırakıyoruz </a:t>
            </a:r>
          </a:p>
        </p:txBody>
      </p:sp>
    </p:spTree>
    <p:extLst>
      <p:ext uri="{BB962C8B-B14F-4D97-AF65-F5344CB8AC3E}">
        <p14:creationId xmlns:p14="http://schemas.microsoft.com/office/powerpoint/2010/main" val="272649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B16AD0-D2D7-B36C-E3D3-5042063613ED}"/>
              </a:ext>
            </a:extLst>
          </p:cNvPr>
          <p:cNvSpPr>
            <a:spLocks noGrp="1"/>
          </p:cNvSpPr>
          <p:nvPr>
            <p:ph type="title"/>
          </p:nvPr>
        </p:nvSpPr>
        <p:spPr/>
        <p:txBody>
          <a:bodyPr/>
          <a:lstStyle/>
          <a:p>
            <a:pPr algn="ctr"/>
            <a:r>
              <a:rPr lang="tr-TR" b="1" dirty="0">
                <a:latin typeface="ACADEMY ENGRAVED LET PLAIN:1.0" panose="02000000000000000000" pitchFamily="2" charset="0"/>
              </a:rPr>
              <a:t>NUMUNE ÇEYREKLEME </a:t>
            </a:r>
          </a:p>
        </p:txBody>
      </p:sp>
      <p:sp>
        <p:nvSpPr>
          <p:cNvPr id="3" name="İçerik Yer Tutucusu 2">
            <a:extLst>
              <a:ext uri="{FF2B5EF4-FFF2-40B4-BE49-F238E27FC236}">
                <a16:creationId xmlns:a16="http://schemas.microsoft.com/office/drawing/2014/main" id="{155C6129-AF96-AE3A-CB0F-DEDF59958827}"/>
              </a:ext>
            </a:extLst>
          </p:cNvPr>
          <p:cNvSpPr>
            <a:spLocks noGrp="1"/>
          </p:cNvSpPr>
          <p:nvPr>
            <p:ph sz="half" idx="1"/>
          </p:nvPr>
        </p:nvSpPr>
        <p:spPr/>
        <p:txBody>
          <a:bodyPr/>
          <a:lstStyle/>
          <a:p>
            <a:r>
              <a:rPr lang="tr-TR" b="0" i="1" dirty="0" err="1">
                <a:solidFill>
                  <a:schemeClr val="tx1"/>
                </a:solidFill>
                <a:effectLst/>
              </a:rPr>
              <a:t>Çeyrekleme</a:t>
            </a:r>
            <a:r>
              <a:rPr lang="tr-TR" b="0" i="1" dirty="0">
                <a:solidFill>
                  <a:schemeClr val="tx1"/>
                </a:solidFill>
                <a:effectLst/>
              </a:rPr>
              <a:t> Dörtlü ayırma, </a:t>
            </a:r>
            <a:r>
              <a:rPr lang="tr-TR" b="0" i="1" dirty="0" err="1">
                <a:solidFill>
                  <a:schemeClr val="tx1"/>
                </a:solidFill>
                <a:effectLst/>
              </a:rPr>
              <a:t>homojenize</a:t>
            </a:r>
            <a:r>
              <a:rPr lang="tr-TR" b="0" i="1" dirty="0">
                <a:solidFill>
                  <a:schemeClr val="tx1"/>
                </a:solidFill>
                <a:effectLst/>
              </a:rPr>
              <a:t> edilmiş bir numuneyi dört eşdeğer çeyreğe bölüp, iki zıt çeyreği atarak ve yeterli miktar elde edilene kadar işlemi tekrarlayarak temsili bir toprak numunesinden bir </a:t>
            </a:r>
            <a:r>
              <a:rPr lang="tr-TR" b="0" i="1" dirty="0" err="1">
                <a:solidFill>
                  <a:schemeClr val="tx1"/>
                </a:solidFill>
                <a:effectLst/>
              </a:rPr>
              <a:t>alikot</a:t>
            </a:r>
            <a:r>
              <a:rPr lang="tr-TR" b="0" i="1" dirty="0">
                <a:solidFill>
                  <a:schemeClr val="tx1"/>
                </a:solidFill>
                <a:effectLst/>
              </a:rPr>
              <a:t> hazırlama YÖNTEMİ olarak tanımlanır</a:t>
            </a:r>
            <a:r>
              <a:rPr lang="tr-TR" b="0" i="1" dirty="0">
                <a:solidFill>
                  <a:srgbClr val="BFBFBF"/>
                </a:solidFill>
                <a:effectLst/>
              </a:rPr>
              <a:t>.</a:t>
            </a:r>
            <a:endParaRPr lang="tr-TR" i="1" dirty="0"/>
          </a:p>
        </p:txBody>
      </p:sp>
      <p:pic>
        <p:nvPicPr>
          <p:cNvPr id="5" name="İçerik Yer Tutucusu 4">
            <a:extLst>
              <a:ext uri="{FF2B5EF4-FFF2-40B4-BE49-F238E27FC236}">
                <a16:creationId xmlns:a16="http://schemas.microsoft.com/office/drawing/2014/main" id="{7CA58349-533A-DE31-476E-78ADD0B995A0}"/>
              </a:ext>
            </a:extLst>
          </p:cNvPr>
          <p:cNvPicPr>
            <a:picLocks noGrp="1" noChangeAspect="1"/>
          </p:cNvPicPr>
          <p:nvPr>
            <p:ph sz="half" idx="2"/>
          </p:nvPr>
        </p:nvPicPr>
        <p:blipFill>
          <a:blip r:embed="rId3"/>
          <a:stretch>
            <a:fillRect/>
          </a:stretch>
        </p:blipFill>
        <p:spPr>
          <a:xfrm>
            <a:off x="6172200" y="3953723"/>
            <a:ext cx="5181600" cy="95142"/>
          </a:xfrm>
        </p:spPr>
      </p:pic>
      <p:pic>
        <p:nvPicPr>
          <p:cNvPr id="7" name="Resim 6">
            <a:extLst>
              <a:ext uri="{FF2B5EF4-FFF2-40B4-BE49-F238E27FC236}">
                <a16:creationId xmlns:a16="http://schemas.microsoft.com/office/drawing/2014/main" id="{6BF77C62-71E2-FE33-7E58-EDAB23AAC1BA}"/>
              </a:ext>
            </a:extLst>
          </p:cNvPr>
          <p:cNvPicPr>
            <a:picLocks noChangeAspect="1"/>
          </p:cNvPicPr>
          <p:nvPr/>
        </p:nvPicPr>
        <p:blipFill>
          <a:blip r:embed="rId4"/>
          <a:stretch>
            <a:fillRect/>
          </a:stretch>
        </p:blipFill>
        <p:spPr>
          <a:xfrm>
            <a:off x="7191375" y="2054403"/>
            <a:ext cx="4313236" cy="3777622"/>
          </a:xfrm>
          <a:prstGeom prst="rect">
            <a:avLst/>
          </a:prstGeom>
        </p:spPr>
      </p:pic>
    </p:spTree>
    <p:extLst>
      <p:ext uri="{BB962C8B-B14F-4D97-AF65-F5344CB8AC3E}">
        <p14:creationId xmlns:p14="http://schemas.microsoft.com/office/powerpoint/2010/main" val="1875256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66B37F-30DB-8210-2FC8-E2C251EF8DD8}"/>
              </a:ext>
            </a:extLst>
          </p:cNvPr>
          <p:cNvSpPr>
            <a:spLocks noGrp="1"/>
          </p:cNvSpPr>
          <p:nvPr>
            <p:ph type="title"/>
          </p:nvPr>
        </p:nvSpPr>
        <p:spPr/>
        <p:txBody>
          <a:bodyPr/>
          <a:lstStyle/>
          <a:p>
            <a:pPr algn="ctr"/>
            <a:r>
              <a:rPr lang="tr-TR" b="1" dirty="0">
                <a:latin typeface="ACADEMY ENGRAVED LET PLAIN:1.0" panose="02000000000000000000" pitchFamily="2" charset="0"/>
              </a:rPr>
              <a:t>NUMUNE YIKMA </a:t>
            </a:r>
          </a:p>
        </p:txBody>
      </p:sp>
      <p:sp>
        <p:nvSpPr>
          <p:cNvPr id="3" name="İçerik Yer Tutucusu 2">
            <a:extLst>
              <a:ext uri="{FF2B5EF4-FFF2-40B4-BE49-F238E27FC236}">
                <a16:creationId xmlns:a16="http://schemas.microsoft.com/office/drawing/2014/main" id="{C891A858-9421-9CD4-3E3C-87EDE8F35F9F}"/>
              </a:ext>
            </a:extLst>
          </p:cNvPr>
          <p:cNvSpPr>
            <a:spLocks noGrp="1"/>
          </p:cNvSpPr>
          <p:nvPr>
            <p:ph sz="half" idx="1"/>
          </p:nvPr>
        </p:nvSpPr>
        <p:spPr/>
        <p:txBody>
          <a:bodyPr>
            <a:normAutofit fontScale="92500" lnSpcReduction="10000"/>
          </a:bodyPr>
          <a:lstStyle/>
          <a:p>
            <a:r>
              <a:rPr lang="tr-TR" i="1" dirty="0"/>
              <a:t>Numunelerin yıkanmasının temel nedeni, yapılacak analizin doğruluğunu ve güvenirliğini sağlamaktır.</a:t>
            </a:r>
          </a:p>
          <a:p>
            <a:r>
              <a:rPr lang="tr-TR" i="1" dirty="0"/>
              <a:t>Yıkama işlemi, numunenin türüne (jeolojik, biyolojik, kimyasal) ve yapılan analizin amacına göre farklılık gösterse de, ana amaç her zaman istenmeyen maddeleri (kirleticileri/</a:t>
            </a:r>
            <a:r>
              <a:rPr lang="tr-TR" i="1" dirty="0" err="1"/>
              <a:t>kontaminantları</a:t>
            </a:r>
            <a:r>
              <a:rPr lang="tr-TR" i="1" dirty="0"/>
              <a:t>) uzaklaştırmak veya analiz edilecek maddeyi izole etmektir.</a:t>
            </a:r>
          </a:p>
          <a:p>
            <a:endParaRPr lang="tr-TR" dirty="0"/>
          </a:p>
        </p:txBody>
      </p:sp>
      <p:pic>
        <p:nvPicPr>
          <p:cNvPr id="6" name="İçerik Yer Tutucusu 5">
            <a:extLst>
              <a:ext uri="{FF2B5EF4-FFF2-40B4-BE49-F238E27FC236}">
                <a16:creationId xmlns:a16="http://schemas.microsoft.com/office/drawing/2014/main" id="{12D35524-6DC8-A167-5AB2-F8670403A7A3}"/>
              </a:ext>
            </a:extLst>
          </p:cNvPr>
          <p:cNvPicPr>
            <a:picLocks noGrp="1" noChangeAspect="1"/>
          </p:cNvPicPr>
          <p:nvPr>
            <p:ph sz="half" idx="2"/>
          </p:nvPr>
        </p:nvPicPr>
        <p:blipFill>
          <a:blip r:embed="rId3"/>
          <a:stretch>
            <a:fillRect/>
          </a:stretch>
        </p:blipFill>
        <p:spPr>
          <a:xfrm>
            <a:off x="7112000" y="2125663"/>
            <a:ext cx="4049486" cy="3778250"/>
          </a:xfrm>
        </p:spPr>
      </p:pic>
    </p:spTree>
    <p:extLst>
      <p:ext uri="{BB962C8B-B14F-4D97-AF65-F5344CB8AC3E}">
        <p14:creationId xmlns:p14="http://schemas.microsoft.com/office/powerpoint/2010/main" val="2035744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115"/>
            <a:lum/>
          </a:blip>
          <a:srcRect/>
          <a:stretch>
            <a:fillRect l="-5000" t="-6000" r="-11000" b="-6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1CE2B4-99DA-033F-066C-3961BAD1CFFF}"/>
              </a:ext>
            </a:extLst>
          </p:cNvPr>
          <p:cNvSpPr>
            <a:spLocks noGrp="1"/>
          </p:cNvSpPr>
          <p:nvPr>
            <p:ph type="title"/>
          </p:nvPr>
        </p:nvSpPr>
        <p:spPr/>
        <p:txBody>
          <a:bodyPr/>
          <a:lstStyle/>
          <a:p>
            <a:pPr algn="ctr"/>
            <a:r>
              <a:rPr lang="tr-TR" b="1" dirty="0">
                <a:latin typeface="ACADEMY ENGRAVED LET PLAIN:1.0" panose="02000000000000000000" pitchFamily="2" charset="0"/>
              </a:rPr>
              <a:t>NUMUNEYİ ELEKTEN GEÇİRME </a:t>
            </a:r>
          </a:p>
        </p:txBody>
      </p:sp>
      <p:sp>
        <p:nvSpPr>
          <p:cNvPr id="3" name="İçerik Yer Tutucusu 2">
            <a:extLst>
              <a:ext uri="{FF2B5EF4-FFF2-40B4-BE49-F238E27FC236}">
                <a16:creationId xmlns:a16="http://schemas.microsoft.com/office/drawing/2014/main" id="{28EA635D-DB5C-9571-9463-82F610C9B176}"/>
              </a:ext>
            </a:extLst>
          </p:cNvPr>
          <p:cNvSpPr>
            <a:spLocks noGrp="1"/>
          </p:cNvSpPr>
          <p:nvPr>
            <p:ph sz="half" idx="1"/>
          </p:nvPr>
        </p:nvSpPr>
        <p:spPr/>
        <p:txBody>
          <a:bodyPr/>
          <a:lstStyle/>
          <a:p>
            <a:r>
              <a:rPr lang="tr-TR" dirty="0"/>
              <a:t>tane boyutuna göre ayırma (boyut </a:t>
            </a:r>
            <a:r>
              <a:rPr lang="tr-TR" dirty="0" err="1"/>
              <a:t>fraksiyonlama</a:t>
            </a:r>
            <a:r>
              <a:rPr lang="tr-TR" dirty="0"/>
              <a:t>) ve homojenlik sağlamaktır.</a:t>
            </a:r>
          </a:p>
          <a:p>
            <a:r>
              <a:rPr lang="tr-TR" dirty="0"/>
              <a:t>Bu işlem, özellikle jeoloji, inşaat, toprak bilimi, kimya, gıda ve ilaç sektörlerinde analizlerin doğru ve tekrarlanabilir olabilmesi için kritik öneme sahiptir.</a:t>
            </a:r>
          </a:p>
          <a:p>
            <a:endParaRPr lang="tr-TR" dirty="0"/>
          </a:p>
        </p:txBody>
      </p:sp>
      <p:pic>
        <p:nvPicPr>
          <p:cNvPr id="6" name="İçerik Yer Tutucusu 5">
            <a:extLst>
              <a:ext uri="{FF2B5EF4-FFF2-40B4-BE49-F238E27FC236}">
                <a16:creationId xmlns:a16="http://schemas.microsoft.com/office/drawing/2014/main" id="{CDB41DEB-25A4-FC81-5550-C499BEE8C89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7810500" y="3245644"/>
            <a:ext cx="1905000" cy="1511300"/>
          </a:xfrm>
        </p:spPr>
      </p:pic>
    </p:spTree>
    <p:extLst>
      <p:ext uri="{BB962C8B-B14F-4D97-AF65-F5344CB8AC3E}">
        <p14:creationId xmlns:p14="http://schemas.microsoft.com/office/powerpoint/2010/main" val="352127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{9D49640E-23BE-BA43-90FA-5ED7F9105E3B}tf10001069</Template>
  <TotalTime>240</TotalTime>
  <Words>1886</Words>
  <Application>Microsoft Office PowerPoint</Application>
  <PresentationFormat>Geniş ekran</PresentationFormat>
  <Paragraphs>144</Paragraphs>
  <Slides>26</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26</vt:i4>
      </vt:variant>
    </vt:vector>
  </HeadingPairs>
  <TitlesOfParts>
    <vt:vector size="33" baseType="lpstr">
      <vt:lpstr>ACADEMY ENGRAVED LET PLAIN:1.0</vt:lpstr>
      <vt:lpstr>American Typewriter</vt:lpstr>
      <vt:lpstr>Arial</vt:lpstr>
      <vt:lpstr>Calibri</vt:lpstr>
      <vt:lpstr>Calibri Light</vt:lpstr>
      <vt:lpstr>Google Sans Text</vt:lpstr>
      <vt:lpstr>Office Teması</vt:lpstr>
      <vt:lpstr>İÇİNDEKİLER </vt:lpstr>
      <vt:lpstr>SİSMİK ÖLÇÜM ALMA </vt:lpstr>
      <vt:lpstr>GELEN NUMUNEYİ DİZME (GİRİŞ ALIP LAB NO OLUŞTURMA) </vt:lpstr>
      <vt:lpstr>DES ( DÜŞEY ELEKTRİKLİ SONDAJ ) </vt:lpstr>
      <vt:lpstr>AÇTIĞIMIZ NUMUNEYİ KAPLARIMIZA TANIMLAMA  </vt:lpstr>
      <vt:lpstr> ETÜV</vt:lpstr>
      <vt:lpstr>NUMUNE ÇEYREKLEME </vt:lpstr>
      <vt:lpstr>NUMUNE YIKMA </vt:lpstr>
      <vt:lpstr>NUMUNEYİ ELEKTEN GEÇİRME </vt:lpstr>
      <vt:lpstr>PowerPoint Sunusu</vt:lpstr>
      <vt:lpstr>UD (Undisturbed Sample /ÖRSELENMEMEİŞ NUMUNE)</vt:lpstr>
      <vt:lpstr>Nokta Yükleme Deneyi </vt:lpstr>
      <vt:lpstr>Sondaj Makinesi Aletleri</vt:lpstr>
      <vt:lpstr>TİJ Nedir</vt:lpstr>
      <vt:lpstr>Auger Nedir</vt:lpstr>
      <vt:lpstr>KONSOLİDASYON</vt:lpstr>
      <vt:lpstr>Atterberg Deneyi</vt:lpstr>
      <vt:lpstr>Plastik Limit Deneyi</vt:lpstr>
      <vt:lpstr>Plaka Yükleme Testi</vt:lpstr>
      <vt:lpstr>Küm Konisi Testi</vt:lpstr>
      <vt:lpstr>PowerPoint Sunusu</vt:lpstr>
      <vt:lpstr>Metilen Mavisi Deneyi</vt:lpstr>
      <vt:lpstr>Presiyometre Deneyi</vt:lpstr>
      <vt:lpstr>Fore Kazık Nedir Ne İçin Yapılır</vt:lpstr>
      <vt:lpstr>Kesme Kutusu Deneyi </vt:lpstr>
      <vt:lpstr>Los Ageles Deneyi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KEBAN MESLEK YÜKSEK OKULU</dc:title>
  <dc:creator>Esma Sarıtop</dc:creator>
  <cp:lastModifiedBy>akin aslan</cp:lastModifiedBy>
  <cp:revision>4</cp:revision>
  <dcterms:created xsi:type="dcterms:W3CDTF">2025-12-14T18:44:48Z</dcterms:created>
  <dcterms:modified xsi:type="dcterms:W3CDTF">2026-06-15T20:40:14Z</dcterms:modified>
</cp:coreProperties>
</file>